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59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7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96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11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84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88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64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60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40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39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66A42-11D0-4A7C-8C13-1DD11D61B190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00056-13F4-4538-94D9-6A54A0A25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7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b="1" dirty="0" smtClean="0"/>
              <a:t>Анализ результатов ОГЭ-2018 и ЕГЭ -2018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81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ОГЭ -2018</a:t>
            </a:r>
            <a:endParaRPr lang="ru-RU" sz="6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349433"/>
              </p:ext>
            </p:extLst>
          </p:nvPr>
        </p:nvGraphicFramePr>
        <p:xfrm>
          <a:off x="499872" y="1825625"/>
          <a:ext cx="10853931" cy="3627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0557">
                  <a:extLst>
                    <a:ext uri="{9D8B030D-6E8A-4147-A177-3AD203B41FA5}">
                      <a16:colId xmlns:a16="http://schemas.microsoft.com/office/drawing/2014/main" val="211714591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415470844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418186047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63069065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24865214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3298843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55615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Предмет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Всего выпускников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Количество сдававших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% от общего числа выпускников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сдали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 на 4 и 5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%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не сдали в установленные сроки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594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Химия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264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47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17,8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37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78,72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-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56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Биология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135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51,14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69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51,11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-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9483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16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</a:t>
            </a:r>
            <a:r>
              <a:rPr lang="ru-RU" dirty="0"/>
              <a:t>полученных оценок с годовыми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183705"/>
              </p:ext>
            </p:extLst>
          </p:nvPr>
        </p:nvGraphicFramePr>
        <p:xfrm>
          <a:off x="838200" y="1825625"/>
          <a:ext cx="10515603" cy="4174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3768">
                  <a:extLst>
                    <a:ext uri="{9D8B030D-6E8A-4147-A177-3AD203B41FA5}">
                      <a16:colId xmlns:a16="http://schemas.microsoft.com/office/drawing/2014/main" val="86928772"/>
                    </a:ext>
                  </a:extLst>
                </a:gridCol>
                <a:gridCol w="1050690">
                  <a:extLst>
                    <a:ext uri="{9D8B030D-6E8A-4147-A177-3AD203B41FA5}">
                      <a16:colId xmlns:a16="http://schemas.microsoft.com/office/drawing/2014/main" val="328728435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352487459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528749718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16973065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79323077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1454277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Предмет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Всего выпускников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Кол-во выпускников, сдававших ОГЭ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На «4» и «5»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Экз. оценка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совпадает с годовой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Экз. оценка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ниже годовой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Экз. оценка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выше годовой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9321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Химия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264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47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37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40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5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2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70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Биология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135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69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81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43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11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7616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96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866659"/>
              </p:ext>
            </p:extLst>
          </p:nvPr>
        </p:nvGraphicFramePr>
        <p:xfrm>
          <a:off x="691896" y="0"/>
          <a:ext cx="10515600" cy="7089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2024">
                  <a:extLst>
                    <a:ext uri="{9D8B030D-6E8A-4147-A177-3AD203B41FA5}">
                      <a16:colId xmlns:a16="http://schemas.microsoft.com/office/drawing/2014/main" val="3000911225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3939930288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8583716"/>
                    </a:ext>
                  </a:extLst>
                </a:gridCol>
                <a:gridCol w="1877568">
                  <a:extLst>
                    <a:ext uri="{9D8B030D-6E8A-4147-A177-3AD203B41FA5}">
                      <a16:colId xmlns:a16="http://schemas.microsoft.com/office/drawing/2014/main" val="2596495466"/>
                    </a:ext>
                  </a:extLst>
                </a:gridCol>
                <a:gridCol w="1892808">
                  <a:extLst>
                    <a:ext uri="{9D8B030D-6E8A-4147-A177-3AD203B41FA5}">
                      <a16:colId xmlns:a16="http://schemas.microsoft.com/office/drawing/2014/main" val="1323451962"/>
                    </a:ext>
                  </a:extLst>
                </a:gridCol>
              </a:tblGrid>
              <a:tr h="414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Сдавали 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Ср.балл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</a:rPr>
                        <a:t>Ср.отмет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2781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КОГОАУ «Гимназия </a:t>
                      </a:r>
                      <a:r>
                        <a:rPr lang="ru-RU" sz="1600" b="1" dirty="0" err="1">
                          <a:effectLst/>
                        </a:rPr>
                        <a:t>г.Уржума</a:t>
                      </a:r>
                      <a:r>
                        <a:rPr lang="ru-RU" sz="1600" b="1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45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29,62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3,92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0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МКОУ СОШ № 2 </a:t>
                      </a:r>
                      <a:r>
                        <a:rPr lang="ru-RU" sz="1600" b="1" dirty="0" err="1">
                          <a:effectLst/>
                        </a:rPr>
                        <a:t>г.Уржума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31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11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22,27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3,18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0875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СОШ № 3 г.Уржума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49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31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23,1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3,29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127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СОШ с.Байса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34,67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4,33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5214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СОШ с.Буйского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25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33,57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4,14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125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СОШ с.Большой Рой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28,83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3,67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2611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СОШ с.Лопьял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28,5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3,5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110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СОШ с.Лазарево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24,9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3,5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308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СОШ п.Пиляндыш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35,0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4,33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3974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СОШ с.Русский Турек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21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17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21,94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3,18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891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МКОУ СОШ  с УИОП с.Шурмы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23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14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24,21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3,43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5420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ООШ с.Петровского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33,22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5836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ООШ с.Рождественского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34,0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6538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ООШ п.Донаурово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19,5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3,0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363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МКОУ ООШ д.Адово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34,5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4,17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0376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70C0"/>
                          </a:solidFill>
                          <a:effectLst/>
                        </a:rPr>
                        <a:t>Уржумский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 район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135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28,52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3,7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1319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Кировская область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600" b="1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3428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26,34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2683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ЮВОО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588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27,19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</a:rPr>
                        <a:t>3,65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7505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78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542714"/>
              </p:ext>
            </p:extLst>
          </p:nvPr>
        </p:nvGraphicFramePr>
        <p:xfrm>
          <a:off x="560832" y="463295"/>
          <a:ext cx="10622280" cy="59308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7472">
                  <a:extLst>
                    <a:ext uri="{9D8B030D-6E8A-4147-A177-3AD203B41FA5}">
                      <a16:colId xmlns:a16="http://schemas.microsoft.com/office/drawing/2014/main" val="2492666134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2338977057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3439772168"/>
                    </a:ext>
                  </a:extLst>
                </a:gridCol>
                <a:gridCol w="1450848">
                  <a:extLst>
                    <a:ext uri="{9D8B030D-6E8A-4147-A177-3AD203B41FA5}">
                      <a16:colId xmlns:a16="http://schemas.microsoft.com/office/drawing/2014/main" val="2598010873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2644182979"/>
                    </a:ext>
                  </a:extLst>
                </a:gridCol>
              </a:tblGrid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Всего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Сдавали 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</a:rPr>
                        <a:t>Ср.балл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</a:rPr>
                        <a:t>Ср.отметка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3382321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КОГОАУ «Гимназия </a:t>
                      </a:r>
                      <a:r>
                        <a:rPr lang="ru-RU" sz="2400" b="1" dirty="0" err="1">
                          <a:effectLst/>
                        </a:rPr>
                        <a:t>г.Уржума</a:t>
                      </a:r>
                      <a:r>
                        <a:rPr lang="ru-RU" sz="2400" b="1" dirty="0">
                          <a:effectLst/>
                        </a:rPr>
                        <a:t>»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45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9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31,5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5,00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6550075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МКОУ СОШ № 3 </a:t>
                      </a:r>
                      <a:r>
                        <a:rPr lang="ru-RU" sz="2400" b="1" dirty="0" err="1">
                          <a:effectLst/>
                        </a:rPr>
                        <a:t>г.Уржума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49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8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23,0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4,12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149510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МКОУ СОШ с.Буйского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29,2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4,70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219805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МКОУ СОШ с.Большой Рой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6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23,75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4,50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444345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МКОУ СОШ п.Пиляндыш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21,0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3,67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633527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МКОУ СОШ с.Русский Турек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21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6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13,83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3,33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323122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 МКОУ СОШ  с УИОП с.Шурмы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23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21,0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4,00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9386793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МКОУ ООШ с.Рождественского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4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16,0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3,33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45897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МКОУ ООШ д.Богданово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4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28,0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5,00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0866832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70C0"/>
                          </a:solidFill>
                          <a:effectLst/>
                        </a:rPr>
                        <a:t>Уржумский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 район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70C0"/>
                          </a:solidFill>
                          <a:effectLst/>
                        </a:rPr>
                        <a:t>47</a:t>
                      </a:r>
                      <a:endParaRPr lang="ru-RU" sz="2400" b="1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23,03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4,18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83699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Кировская область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1715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23,61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4,19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384982"/>
                  </a:ext>
                </a:extLst>
              </a:tr>
              <a:tr h="4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ЮВОО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2400" b="1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292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70C0"/>
                          </a:solidFill>
                          <a:effectLst/>
                        </a:rPr>
                        <a:t>22,86</a:t>
                      </a:r>
                      <a:endParaRPr lang="ru-RU" sz="2400" b="1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4,08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0976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4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ЕГЭ-2018</a:t>
            </a:r>
            <a:endParaRPr lang="ru-RU" sz="5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827977"/>
              </p:ext>
            </p:extLst>
          </p:nvPr>
        </p:nvGraphicFramePr>
        <p:xfrm>
          <a:off x="1011936" y="3058184"/>
          <a:ext cx="1034186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5466">
                  <a:extLst>
                    <a:ext uri="{9D8B030D-6E8A-4147-A177-3AD203B41FA5}">
                      <a16:colId xmlns:a16="http://schemas.microsoft.com/office/drawing/2014/main" val="3361720209"/>
                    </a:ext>
                  </a:extLst>
                </a:gridCol>
                <a:gridCol w="2585466">
                  <a:extLst>
                    <a:ext uri="{9D8B030D-6E8A-4147-A177-3AD203B41FA5}">
                      <a16:colId xmlns:a16="http://schemas.microsoft.com/office/drawing/2014/main" val="3452198486"/>
                    </a:ext>
                  </a:extLst>
                </a:gridCol>
                <a:gridCol w="2585466">
                  <a:extLst>
                    <a:ext uri="{9D8B030D-6E8A-4147-A177-3AD203B41FA5}">
                      <a16:colId xmlns:a16="http://schemas.microsoft.com/office/drawing/2014/main" val="1102062339"/>
                    </a:ext>
                  </a:extLst>
                </a:gridCol>
                <a:gridCol w="2585466">
                  <a:extLst>
                    <a:ext uri="{9D8B030D-6E8A-4147-A177-3AD203B41FA5}">
                      <a16:colId xmlns:a16="http://schemas.microsoft.com/office/drawing/2014/main" val="3571889704"/>
                    </a:ext>
                  </a:extLst>
                </a:gridCol>
              </a:tblGrid>
              <a:tr h="308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Предметы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2016г.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2017г.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2018г.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0109704"/>
                  </a:ext>
                </a:extLst>
              </a:tr>
              <a:tr h="308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Химия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16+1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13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9459789"/>
                  </a:ext>
                </a:extLst>
              </a:tr>
              <a:tr h="308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Биология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37+3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45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71761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04288" y="1574786"/>
            <a:ext cx="6595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участников, </a:t>
            </a: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сдававших ЕГЭ по предметам в сравнении за 3 года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8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832392"/>
              </p:ext>
            </p:extLst>
          </p:nvPr>
        </p:nvGraphicFramePr>
        <p:xfrm>
          <a:off x="667512" y="204089"/>
          <a:ext cx="10515600" cy="59354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3384">
                  <a:extLst>
                    <a:ext uri="{9D8B030D-6E8A-4147-A177-3AD203B41FA5}">
                      <a16:colId xmlns:a16="http://schemas.microsoft.com/office/drawing/2014/main" val="3068768302"/>
                    </a:ext>
                  </a:extLst>
                </a:gridCol>
                <a:gridCol w="1719072">
                  <a:extLst>
                    <a:ext uri="{9D8B030D-6E8A-4147-A177-3AD203B41FA5}">
                      <a16:colId xmlns:a16="http://schemas.microsoft.com/office/drawing/2014/main" val="4285431137"/>
                    </a:ext>
                  </a:extLst>
                </a:gridCol>
                <a:gridCol w="1962912">
                  <a:extLst>
                    <a:ext uri="{9D8B030D-6E8A-4147-A177-3AD203B41FA5}">
                      <a16:colId xmlns:a16="http://schemas.microsoft.com/office/drawing/2014/main" val="1143279356"/>
                    </a:ext>
                  </a:extLst>
                </a:gridCol>
                <a:gridCol w="1438656">
                  <a:extLst>
                    <a:ext uri="{9D8B030D-6E8A-4147-A177-3AD203B41FA5}">
                      <a16:colId xmlns:a16="http://schemas.microsoft.com/office/drawing/2014/main" val="687889864"/>
                    </a:ext>
                  </a:extLst>
                </a:gridCol>
                <a:gridCol w="1941576">
                  <a:extLst>
                    <a:ext uri="{9D8B030D-6E8A-4147-A177-3AD203B41FA5}">
                      <a16:colId xmlns:a16="http://schemas.microsoft.com/office/drawing/2014/main" val="178520973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Биология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</a:rPr>
                        <a:t>Химия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1179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сдавали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</a:rPr>
                        <a:t>Ср.балл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сдавали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Ср.балл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650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КОГОАУ «Гимназия </a:t>
                      </a:r>
                      <a:r>
                        <a:rPr lang="ru-RU" sz="2400" b="1" dirty="0" err="1">
                          <a:effectLst/>
                        </a:rPr>
                        <a:t>г.Уржума</a:t>
                      </a:r>
                      <a:r>
                        <a:rPr lang="ru-RU" sz="2400" b="1" dirty="0">
                          <a:effectLst/>
                        </a:rPr>
                        <a:t>»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17/1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</a:rPr>
                        <a:t>56,82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10/1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</a:rPr>
                        <a:t>58,4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10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МКОУ СОШ № </a:t>
                      </a:r>
                      <a:r>
                        <a:rPr lang="ru-RU" sz="2400" b="1" dirty="0" smtClean="0">
                          <a:effectLst/>
                        </a:rPr>
                        <a:t>2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4/2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42,25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</a:rPr>
                        <a:t>66,0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224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МКОУ СОШ </a:t>
                      </a:r>
                      <a:r>
                        <a:rPr lang="ru-RU" sz="2400" b="1" dirty="0" err="1">
                          <a:effectLst/>
                        </a:rPr>
                        <a:t>с.Буйского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2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</a:rPr>
                        <a:t>47,5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 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94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МКОУ СОШ </a:t>
                      </a:r>
                      <a:r>
                        <a:rPr lang="ru-RU" sz="2400" b="1" dirty="0" err="1">
                          <a:effectLst/>
                        </a:rPr>
                        <a:t>с.Б</a:t>
                      </a:r>
                      <a:r>
                        <a:rPr lang="ru-RU" sz="2400" b="1" dirty="0">
                          <a:effectLst/>
                        </a:rPr>
                        <a:t>-Рой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3/1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37,33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39,0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957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МКОУ СОШ </a:t>
                      </a:r>
                      <a:r>
                        <a:rPr lang="ru-RU" sz="2400" b="1" dirty="0" err="1">
                          <a:effectLst/>
                        </a:rPr>
                        <a:t>с.Русский</a:t>
                      </a:r>
                      <a:r>
                        <a:rPr lang="ru-RU" sz="2400" b="1" dirty="0">
                          <a:effectLst/>
                        </a:rPr>
                        <a:t> </a:t>
                      </a:r>
                      <a:r>
                        <a:rPr lang="ru-RU" sz="2400" b="1" dirty="0" err="1">
                          <a:effectLst/>
                        </a:rPr>
                        <a:t>Турек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4/1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42,25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48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МКОУ СОШ с УИОП </a:t>
                      </a:r>
                      <a:r>
                        <a:rPr lang="ru-RU" sz="2400" b="1" dirty="0" err="1">
                          <a:effectLst/>
                        </a:rPr>
                        <a:t>с.Шурмы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5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42,6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53,0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048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всего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35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 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13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795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70C0"/>
                          </a:solidFill>
                          <a:effectLst/>
                        </a:rPr>
                        <a:t>Уржумский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 район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2800" b="1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44,8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2800" b="1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54,1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521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Кировская область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53,43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58,91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0293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7512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399</Words>
  <Application>Microsoft Office PowerPoint</Application>
  <PresentationFormat>Широкоэкранный</PresentationFormat>
  <Paragraphs>275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Анализ результатов ОГЭ-2018 и ЕГЭ -2018</vt:lpstr>
      <vt:lpstr>ОГЭ -2018</vt:lpstr>
      <vt:lpstr>Сравнение полученных оценок с годовыми</vt:lpstr>
      <vt:lpstr>Презентация PowerPoint</vt:lpstr>
      <vt:lpstr>Презентация PowerPoint</vt:lpstr>
      <vt:lpstr>ЕГЭ-2018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ОГЭ-2018 и ЕГЭ -2018</dc:title>
  <dc:creator>1</dc:creator>
  <cp:lastModifiedBy>1</cp:lastModifiedBy>
  <cp:revision>6</cp:revision>
  <dcterms:created xsi:type="dcterms:W3CDTF">2018-08-28T09:13:17Z</dcterms:created>
  <dcterms:modified xsi:type="dcterms:W3CDTF">2018-08-28T11:32:20Z</dcterms:modified>
</cp:coreProperties>
</file>