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74" r:id="rId4"/>
    <p:sldId id="263" r:id="rId5"/>
    <p:sldId id="264" r:id="rId6"/>
    <p:sldId id="265" r:id="rId7"/>
    <p:sldId id="276" r:id="rId8"/>
    <p:sldId id="277" r:id="rId9"/>
    <p:sldId id="279" r:id="rId10"/>
    <p:sldId id="280" r:id="rId11"/>
    <p:sldId id="281" r:id="rId12"/>
    <p:sldId id="258" r:id="rId13"/>
    <p:sldId id="262" r:id="rId14"/>
    <p:sldId id="303" r:id="rId15"/>
    <p:sldId id="304" r:id="rId16"/>
    <p:sldId id="268" r:id="rId17"/>
    <p:sldId id="310" r:id="rId18"/>
    <p:sldId id="282" r:id="rId19"/>
    <p:sldId id="283" r:id="rId20"/>
    <p:sldId id="284" r:id="rId21"/>
    <p:sldId id="285" r:id="rId22"/>
    <p:sldId id="286" r:id="rId23"/>
    <p:sldId id="287" r:id="rId24"/>
    <p:sldId id="271" r:id="rId25"/>
    <p:sldId id="322" r:id="rId26"/>
    <p:sldId id="272" r:id="rId27"/>
    <p:sldId id="323" r:id="rId28"/>
    <p:sldId id="307" r:id="rId29"/>
    <p:sldId id="312" r:id="rId30"/>
    <p:sldId id="313" r:id="rId31"/>
    <p:sldId id="317" r:id="rId32"/>
    <p:sldId id="318" r:id="rId33"/>
    <p:sldId id="319" r:id="rId34"/>
    <p:sldId id="321" r:id="rId35"/>
    <p:sldId id="320" r:id="rId36"/>
    <p:sldId id="288" r:id="rId3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8"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7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30.01.2019</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30.01.2019</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30.01.2019</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30.01.2019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30.01.2019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30.01.2019</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30.01.2019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30.01.2019</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30.01.2019</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30.01.2019</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learningapps.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67744" y="980728"/>
            <a:ext cx="6172200" cy="3384376"/>
          </a:xfrm>
        </p:spPr>
        <p:txBody>
          <a:bodyPr>
            <a:normAutofit/>
          </a:bodyPr>
          <a:lstStyle/>
          <a:p>
            <a:r>
              <a:rPr lang="ru-RU" dirty="0" smtClean="0">
                <a:solidFill>
                  <a:schemeClr val="accent2">
                    <a:lumMod val="50000"/>
                  </a:schemeClr>
                </a:solidFill>
              </a:rPr>
              <a:t>Приёмы  формирования  смыслового чтения  и  работы  с  текстом  на  уроках  биологии – средство  развития  информационной  культуры  учащихся</a:t>
            </a:r>
            <a:endParaRPr lang="ru-RU" dirty="0">
              <a:solidFill>
                <a:schemeClr val="accent2">
                  <a:lumMod val="50000"/>
                </a:schemeClr>
              </a:solidFill>
            </a:endParaRPr>
          </a:p>
        </p:txBody>
      </p:sp>
      <p:sp>
        <p:nvSpPr>
          <p:cNvPr id="4" name="Подзаголовок 3"/>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600" b="1" dirty="0" smtClean="0">
                <a:solidFill>
                  <a:schemeClr val="accent2">
                    <a:lumMod val="50000"/>
                  </a:schemeClr>
                </a:solidFill>
                <a:latin typeface="Times New Roman" pitchFamily="18" charset="0"/>
                <a:cs typeface="Times New Roman" pitchFamily="18" charset="0"/>
              </a:rPr>
              <a:t>Работа с текстом: преобразование и интерпретация    информации.</a:t>
            </a:r>
            <a:endParaRPr lang="ru-RU" sz="36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323528" y="2017713"/>
            <a:ext cx="8136904" cy="4114800"/>
          </a:xfrm>
        </p:spPr>
        <p:txBody>
          <a:bodyPr/>
          <a:lstStyle/>
          <a:p>
            <a:pPr algn="just"/>
            <a:r>
              <a:rPr lang="ru-RU" sz="2800" dirty="0" smtClean="0">
                <a:latin typeface="Times New Roman" pitchFamily="18" charset="0"/>
                <a:cs typeface="Times New Roman" pitchFamily="18" charset="0"/>
              </a:rPr>
              <a:t> 1. Структурирование текста, используя нумерацию страниц, списки, ссылки, оглавление; проводить проверку правописания; использовать в тексте таблицы, изображения (познавательные УУД: обобщать и классифицировать по признакам).</a:t>
            </a:r>
          </a:p>
          <a:p>
            <a:pPr algn="just"/>
            <a:r>
              <a:rPr lang="ru-RU" sz="2800" dirty="0" smtClean="0">
                <a:latin typeface="Times New Roman" pitchFamily="18" charset="0"/>
                <a:cs typeface="Times New Roman" pitchFamily="18" charset="0"/>
              </a:rPr>
              <a:t>2. Преобразование текста с использованием таблиц, схем, иллюстраций (познавательные УУД: представлять информацию в виде схемы).</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313"/>
            <a:ext cx="8572560" cy="1198463"/>
          </a:xfrm>
        </p:spPr>
        <p:txBody>
          <a:bodyPr>
            <a:normAutofit fontScale="90000"/>
          </a:bodyPr>
          <a:lstStyle/>
          <a:p>
            <a:pPr algn="ctr"/>
            <a:r>
              <a:rPr lang="ru-RU" sz="4000" b="1" dirty="0" smtClean="0">
                <a:solidFill>
                  <a:schemeClr val="accent2">
                    <a:lumMod val="50000"/>
                  </a:schemeClr>
                </a:solidFill>
                <a:latin typeface="Times New Roman" pitchFamily="18" charset="0"/>
                <a:cs typeface="Times New Roman" pitchFamily="18" charset="0"/>
              </a:rPr>
              <a:t>Работа с текстом: оценка информации</a:t>
            </a:r>
            <a:endParaRPr lang="ru-RU" sz="40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395536" y="2017713"/>
            <a:ext cx="7848872" cy="4114800"/>
          </a:xfrm>
        </p:spPr>
        <p:txBody>
          <a:bodyPr>
            <a:normAutofit/>
          </a:bodyPr>
          <a:lstStyle/>
          <a:p>
            <a:pPr algn="just"/>
            <a:r>
              <a:rPr lang="ru-RU" sz="2800" dirty="0" smtClean="0">
                <a:latin typeface="Times New Roman" pitchFamily="18" charset="0"/>
                <a:cs typeface="Times New Roman" pitchFamily="18" charset="0"/>
              </a:rPr>
              <a:t>оценка содержания текста: связывание информации, обнаруженной в тексте, со знаниями из других источников (познавательные УУД: развиваем умения извлекать информацию из схем, иллюстраций, текстов)</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50106"/>
          </a:xfrm>
        </p:spPr>
        <p:txBody>
          <a:bodyPr>
            <a:normAutofit/>
          </a:bodyPr>
          <a:lstStyle/>
          <a:p>
            <a:pPr algn="ctr"/>
            <a:r>
              <a:rPr lang="ru-RU" sz="3600" b="1" dirty="0" smtClean="0">
                <a:solidFill>
                  <a:srgbClr val="C00000"/>
                </a:solidFill>
                <a:latin typeface="Times New Roman" pitchFamily="18" charset="0"/>
                <a:cs typeface="Times New Roman" pitchFamily="18" charset="0"/>
              </a:rPr>
              <a:t>Смысловое  чтение</a:t>
            </a:r>
            <a:endParaRPr lang="ru-RU" sz="3600" b="1"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179512" y="1412776"/>
            <a:ext cx="8712968" cy="5061176"/>
          </a:xfrm>
        </p:spPr>
        <p:txBody>
          <a:bodyPr>
            <a:noAutofit/>
          </a:bodyPr>
          <a:lstStyle/>
          <a:p>
            <a:r>
              <a:rPr lang="ru-RU" sz="2800" b="1" dirty="0" smtClean="0">
                <a:latin typeface="Times New Roman" pitchFamily="18" charset="0"/>
                <a:cs typeface="Times New Roman" pitchFamily="18" charset="0"/>
              </a:rPr>
              <a:t>Смысловое чтение </a:t>
            </a:r>
            <a:r>
              <a:rPr lang="ru-RU" sz="2800" dirty="0" smtClean="0">
                <a:latin typeface="Times New Roman" pitchFamily="18" charset="0"/>
                <a:cs typeface="Times New Roman" pitchFamily="18" charset="0"/>
              </a:rPr>
              <a:t>- это способность человека к </a:t>
            </a:r>
          </a:p>
          <a:p>
            <a:pPr>
              <a:buNone/>
            </a:pPr>
            <a:r>
              <a:rPr lang="ru-RU" sz="2800" dirty="0" smtClean="0">
                <a:latin typeface="Times New Roman" pitchFamily="18" charset="0"/>
                <a:cs typeface="Times New Roman" pitchFamily="18" charset="0"/>
              </a:rPr>
              <a:t>   осмыслению письменных текстов и рефлексии на них, к использованию их   содержания для достижения собственных целей, развития знаний и </a:t>
            </a:r>
          </a:p>
          <a:p>
            <a:pPr>
              <a:buNone/>
            </a:pPr>
            <a:r>
              <a:rPr lang="ru-RU" sz="2800" dirty="0" smtClean="0">
                <a:latin typeface="Times New Roman" pitchFamily="18" charset="0"/>
                <a:cs typeface="Times New Roman" pitchFamily="18" charset="0"/>
              </a:rPr>
              <a:t>   возможностей, активного участия в жизни общества.</a:t>
            </a:r>
          </a:p>
          <a:p>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Смысловое чтение</a:t>
            </a:r>
            <a:r>
              <a:rPr lang="ru-RU" sz="2800" dirty="0" smtClean="0">
                <a:latin typeface="Times New Roman" pitchFamily="18" charset="0"/>
                <a:cs typeface="Times New Roman" pitchFamily="18" charset="0"/>
              </a:rPr>
              <a:t>, направленное на постижение читателем </a:t>
            </a:r>
            <a:r>
              <a:rPr lang="ru-RU" sz="2800" dirty="0" err="1" smtClean="0">
                <a:latin typeface="Times New Roman" pitchFamily="18" charset="0"/>
                <a:cs typeface="Times New Roman" pitchFamily="18" charset="0"/>
              </a:rPr>
              <a:t>ценностно</a:t>
            </a:r>
            <a:r>
              <a:rPr lang="ru-RU" sz="2800" dirty="0" smtClean="0">
                <a:latin typeface="Times New Roman" pitchFamily="18" charset="0"/>
                <a:cs typeface="Times New Roman" pitchFamily="18" charset="0"/>
              </a:rPr>
              <a:t> -смыслового содержания текста, заданного целью чтения  превращает школьника в  субъекта учебной деятельности, повышая его активность и самостоятельность на </a:t>
            </a:r>
          </a:p>
          <a:p>
            <a:pPr>
              <a:buNone/>
            </a:pPr>
            <a:r>
              <a:rPr lang="ru-RU" sz="2800" dirty="0" smtClean="0">
                <a:latin typeface="Times New Roman" pitchFamily="18" charset="0"/>
                <a:cs typeface="Times New Roman" pitchFamily="18" charset="0"/>
              </a:rPr>
              <a:t>    любой ступени образования.</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Прямоугольник 2"/>
          <p:cNvSpPr/>
          <p:nvPr/>
        </p:nvSpPr>
        <p:spPr>
          <a:xfrm>
            <a:off x="4418752" y="3244334"/>
            <a:ext cx="1881439" cy="369332"/>
          </a:xfrm>
          <a:prstGeom prst="rect">
            <a:avLst/>
          </a:prstGeom>
        </p:spPr>
        <p:txBody>
          <a:bodyPr wrap="square">
            <a:spAutoFit/>
          </a:bodyPr>
          <a:lstStyle/>
          <a:p>
            <a:r>
              <a:rPr lang="ru-RU" dirty="0" smtClean="0"/>
              <a:t>о</a:t>
            </a:r>
            <a:endParaRPr lang="ru-RU" dirty="0"/>
          </a:p>
        </p:txBody>
      </p:sp>
      <p:pic>
        <p:nvPicPr>
          <p:cNvPr id="1026" name="Picture 2"/>
          <p:cNvPicPr>
            <a:picLocks noChangeAspect="1" noChangeArrowheads="1"/>
          </p:cNvPicPr>
          <p:nvPr/>
        </p:nvPicPr>
        <p:blipFill>
          <a:blip r:embed="rId2" cstate="print">
            <a:clrChange>
              <a:clrFrom>
                <a:srgbClr val="0033A0"/>
              </a:clrFrom>
              <a:clrTo>
                <a:srgbClr val="0033A0">
                  <a:alpha val="0"/>
                </a:srgbClr>
              </a:clrTo>
            </a:clrChange>
            <a:duotone>
              <a:prstClr val="black"/>
              <a:schemeClr val="accent2">
                <a:tint val="45000"/>
                <a:satMod val="400000"/>
              </a:schemeClr>
            </a:duotone>
          </a:blip>
          <a:srcRect/>
          <a:stretch>
            <a:fillRect/>
          </a:stretch>
        </p:blipFill>
        <p:spPr bwMode="auto">
          <a:xfrm>
            <a:off x="0" y="0"/>
            <a:ext cx="9143999" cy="6858000"/>
          </a:xfrm>
          <a:prstGeom prst="rect">
            <a:avLst/>
          </a:prstGeom>
          <a:ln>
            <a:noFill/>
          </a:ln>
          <a:effectLst>
            <a:glow rad="63500">
              <a:schemeClr val="accent3">
                <a:satMod val="175000"/>
                <a:alpha val="40000"/>
              </a:schemeClr>
            </a:glow>
            <a:outerShdw blurRad="50800" dist="38100" dir="2700000" algn="tl" rotWithShape="0">
              <a:prstClr val="black">
                <a:alpha val="40000"/>
              </a:prstClr>
            </a:outerShdw>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50106"/>
          </a:xfrm>
        </p:spPr>
        <p:txBody>
          <a:bodyPr>
            <a:normAutofit/>
          </a:bodyPr>
          <a:lstStyle/>
          <a:p>
            <a:r>
              <a:rPr lang="ru-RU" sz="3200" b="1" dirty="0" smtClean="0">
                <a:solidFill>
                  <a:schemeClr val="accent2">
                    <a:lumMod val="50000"/>
                  </a:schemeClr>
                </a:solidFill>
                <a:latin typeface="Times New Roman" pitchFamily="18" charset="0"/>
                <a:cs typeface="Times New Roman" pitchFamily="18" charset="0"/>
              </a:rPr>
              <a:t>Познавательные УУД   5-6 классы</a:t>
            </a:r>
            <a:endParaRPr lang="ru-RU" sz="32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lnSpcReduction="10000"/>
          </a:bodyPr>
          <a:lstStyle/>
          <a:p>
            <a:r>
              <a:rPr lang="ru-RU" sz="2800" dirty="0" smtClean="0">
                <a:latin typeface="Times New Roman" pitchFamily="18" charset="0"/>
                <a:cs typeface="Times New Roman" pitchFamily="18" charset="0"/>
              </a:rPr>
              <a:t>Назовите основные части…</a:t>
            </a:r>
          </a:p>
          <a:p>
            <a:r>
              <a:rPr lang="ru-RU" sz="2800" dirty="0" smtClean="0">
                <a:latin typeface="Times New Roman" pitchFamily="18" charset="0"/>
                <a:cs typeface="Times New Roman" pitchFamily="18" charset="0"/>
              </a:rPr>
              <a:t>Сгруппируйте вместе все…</a:t>
            </a:r>
          </a:p>
          <a:p>
            <a:r>
              <a:rPr lang="ru-RU" sz="2800" dirty="0" smtClean="0">
                <a:latin typeface="Times New Roman" pitchFamily="18" charset="0"/>
                <a:cs typeface="Times New Roman" pitchFamily="18" charset="0"/>
              </a:rPr>
              <a:t>Изложите в форме текста… Объясните причины того, что…</a:t>
            </a:r>
          </a:p>
          <a:p>
            <a:r>
              <a:rPr lang="ru-RU" sz="2800" dirty="0" smtClean="0">
                <a:latin typeface="Times New Roman" pitchFamily="18" charset="0"/>
                <a:cs typeface="Times New Roman" pitchFamily="18" charset="0"/>
              </a:rPr>
              <a:t>Сравните … и …, а затем обоснуйте…</a:t>
            </a:r>
          </a:p>
          <a:p>
            <a:r>
              <a:rPr lang="ru-RU" sz="2800" dirty="0" smtClean="0">
                <a:latin typeface="Times New Roman" pitchFamily="18" charset="0"/>
                <a:cs typeface="Times New Roman" pitchFamily="18" charset="0"/>
              </a:rPr>
              <a:t>Раскройте особенности…</a:t>
            </a:r>
          </a:p>
          <a:p>
            <a:r>
              <a:rPr lang="ru-RU" sz="2800" dirty="0" smtClean="0">
                <a:latin typeface="Times New Roman" pitchFamily="18" charset="0"/>
                <a:cs typeface="Times New Roman" pitchFamily="18" charset="0"/>
              </a:rPr>
              <a:t>Постройте классификацию… на основании …</a:t>
            </a:r>
          </a:p>
          <a:p>
            <a:r>
              <a:rPr lang="ru-RU" sz="2800" dirty="0" smtClean="0">
                <a:latin typeface="Times New Roman" pitchFamily="18" charset="0"/>
                <a:cs typeface="Times New Roman" pitchFamily="18" charset="0"/>
              </a:rPr>
              <a:t>Найдите в тексте (модели, схеме и т.п.) то, что…</a:t>
            </a:r>
          </a:p>
          <a:p>
            <a:pPr>
              <a:buNone/>
            </a:pPr>
            <a:r>
              <a:rPr lang="ru-RU" sz="2800" dirty="0" smtClean="0">
                <a:latin typeface="Times New Roman" pitchFamily="18" charset="0"/>
                <a:cs typeface="Times New Roman" pitchFamily="18" charset="0"/>
              </a:rPr>
              <a:t> </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06090"/>
          </a:xfrm>
        </p:spPr>
        <p:txBody>
          <a:bodyPr>
            <a:normAutofit/>
          </a:bodyPr>
          <a:lstStyle/>
          <a:p>
            <a:r>
              <a:rPr lang="ru-RU" sz="3200" b="1" dirty="0" smtClean="0">
                <a:solidFill>
                  <a:schemeClr val="accent2">
                    <a:lumMod val="50000"/>
                  </a:schemeClr>
                </a:solidFill>
                <a:latin typeface="Times New Roman" pitchFamily="18" charset="0"/>
                <a:cs typeface="Times New Roman" pitchFamily="18" charset="0"/>
              </a:rPr>
              <a:t>Познавательные УУД   7-8 классы</a:t>
            </a:r>
            <a:endParaRPr lang="ru-RU" sz="32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457200" y="1196752"/>
            <a:ext cx="7859216" cy="5277200"/>
          </a:xfrm>
        </p:spPr>
        <p:txBody>
          <a:bodyPr>
            <a:noAutofit/>
          </a:bodyPr>
          <a:lstStyle/>
          <a:p>
            <a:r>
              <a:rPr lang="ru-RU" sz="2800" dirty="0" smtClean="0">
                <a:latin typeface="Times New Roman" pitchFamily="18" charset="0"/>
                <a:cs typeface="Times New Roman" pitchFamily="18" charset="0"/>
              </a:rPr>
              <a:t>Составьте список понятий, касающихся…</a:t>
            </a:r>
          </a:p>
          <a:p>
            <a:r>
              <a:rPr lang="ru-RU" sz="2800" dirty="0" smtClean="0">
                <a:latin typeface="Times New Roman" pitchFamily="18" charset="0"/>
                <a:cs typeface="Times New Roman" pitchFamily="18" charset="0"/>
              </a:rPr>
              <a:t>Расположите в определенном порядке…</a:t>
            </a:r>
          </a:p>
          <a:p>
            <a:r>
              <a:rPr lang="ru-RU" sz="2800" dirty="0" smtClean="0">
                <a:latin typeface="Times New Roman" pitchFamily="18" charset="0"/>
                <a:cs typeface="Times New Roman" pitchFamily="18" charset="0"/>
              </a:rPr>
              <a:t> Изложите в форме текста</a:t>
            </a:r>
          </a:p>
          <a:p>
            <a:r>
              <a:rPr lang="ru-RU" sz="2800" dirty="0" smtClean="0">
                <a:latin typeface="Times New Roman" pitchFamily="18" charset="0"/>
                <a:cs typeface="Times New Roman" pitchFamily="18" charset="0"/>
              </a:rPr>
              <a:t>Изобразите информацию о … графически</a:t>
            </a:r>
          </a:p>
          <a:p>
            <a:r>
              <a:rPr lang="ru-RU" sz="2800" dirty="0" smtClean="0">
                <a:latin typeface="Times New Roman" pitchFamily="18" charset="0"/>
                <a:cs typeface="Times New Roman" pitchFamily="18" charset="0"/>
              </a:rPr>
              <a:t>Сделайте эскиз рисунка (схемы), который показывает…</a:t>
            </a:r>
          </a:p>
          <a:p>
            <a:r>
              <a:rPr lang="ru-RU" sz="2800" dirty="0" smtClean="0">
                <a:latin typeface="Times New Roman" pitchFamily="18" charset="0"/>
                <a:cs typeface="Times New Roman" pitchFamily="18" charset="0"/>
              </a:rPr>
              <a:t>Сравните … и …, а затем обоснуйте…</a:t>
            </a:r>
          </a:p>
          <a:p>
            <a:r>
              <a:rPr lang="ru-RU" sz="2800" dirty="0" smtClean="0">
                <a:latin typeface="Times New Roman" pitchFamily="18" charset="0"/>
                <a:cs typeface="Times New Roman" pitchFamily="18" charset="0"/>
              </a:rPr>
              <a:t>Рассчитайте на основании данных о…</a:t>
            </a:r>
          </a:p>
          <a:p>
            <a:r>
              <a:rPr lang="ru-RU" sz="2800" dirty="0" smtClean="0">
                <a:latin typeface="Times New Roman" pitchFamily="18" charset="0"/>
                <a:cs typeface="Times New Roman" pitchFamily="18" charset="0"/>
              </a:rPr>
              <a:t>Раскройте особенности…</a:t>
            </a:r>
          </a:p>
          <a:p>
            <a:r>
              <a:rPr lang="ru-RU" sz="2800" dirty="0" smtClean="0">
                <a:latin typeface="Times New Roman" pitchFamily="18" charset="0"/>
                <a:cs typeface="Times New Roman" pitchFamily="18" charset="0"/>
              </a:rPr>
              <a:t>Найдите в тексте (модели, схеме и т.п.) то, что…</a:t>
            </a:r>
          </a:p>
          <a:p>
            <a:r>
              <a:rPr lang="ru-RU" sz="2800" dirty="0" smtClean="0">
                <a:latin typeface="Times New Roman" pitchFamily="18" charset="0"/>
                <a:cs typeface="Times New Roman" pitchFamily="18" charset="0"/>
              </a:rPr>
              <a:t>Проведите экспертизу состояния …</a:t>
            </a:r>
          </a:p>
          <a:p>
            <a:endParaRPr lang="ru-RU"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620688"/>
          </a:xfrm>
        </p:spPr>
        <p:txBody>
          <a:bodyPr>
            <a:normAutofit fontScale="90000"/>
          </a:bodyPr>
          <a:lstStyle/>
          <a:p>
            <a:r>
              <a:rPr lang="ru-RU" sz="3200" b="1" dirty="0" smtClean="0">
                <a:solidFill>
                  <a:schemeClr val="accent2">
                    <a:lumMod val="50000"/>
                  </a:schemeClr>
                </a:solidFill>
                <a:latin typeface="Times New Roman" pitchFamily="18" charset="0"/>
                <a:cs typeface="Times New Roman" pitchFamily="18" charset="0"/>
              </a:rPr>
              <a:t>Формирование  читательских  умений</a:t>
            </a:r>
            <a:endParaRPr lang="ru-RU" sz="32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251520" y="620688"/>
            <a:ext cx="8640960" cy="6237312"/>
          </a:xfrm>
        </p:spPr>
        <p:txBody>
          <a:bodyPr>
            <a:normAutofit fontScale="70000" lnSpcReduction="20000"/>
          </a:bodyPr>
          <a:lstStyle/>
          <a:p>
            <a:r>
              <a:rPr lang="ru-RU" sz="2900" dirty="0" smtClean="0">
                <a:latin typeface="Times New Roman" pitchFamily="18" charset="0"/>
                <a:cs typeface="Times New Roman" pitchFamily="18" charset="0"/>
              </a:rPr>
              <a:t>при работе с учебником или дополнительной литературой,  необходимо уделять внимание формированию у учащихся следующих читательских  умений:</a:t>
            </a:r>
          </a:p>
          <a:p>
            <a:r>
              <a:rPr lang="ru-RU" sz="2900" dirty="0" smtClean="0">
                <a:latin typeface="Times New Roman" pitchFamily="18" charset="0"/>
                <a:cs typeface="Times New Roman" pitchFamily="18" charset="0"/>
              </a:rPr>
              <a:t>•        целенаправленно, выборочно читать текст, статьи учебника;</a:t>
            </a:r>
          </a:p>
          <a:p>
            <a:r>
              <a:rPr lang="ru-RU" sz="2900" dirty="0" smtClean="0">
                <a:latin typeface="Times New Roman" pitchFamily="18" charset="0"/>
                <a:cs typeface="Times New Roman" pitchFamily="18" charset="0"/>
              </a:rPr>
              <a:t>•        составлять план к прочитанному тексту;</a:t>
            </a:r>
          </a:p>
          <a:p>
            <a:r>
              <a:rPr lang="ru-RU" sz="2900" dirty="0" smtClean="0">
                <a:latin typeface="Times New Roman" pitchFamily="18" charset="0"/>
                <a:cs typeface="Times New Roman" pitchFamily="18" charset="0"/>
              </a:rPr>
              <a:t>•        умение выполнять задания, включающие составление схем, таблиц;</a:t>
            </a:r>
          </a:p>
          <a:p>
            <a:r>
              <a:rPr lang="ru-RU" sz="2900" dirty="0" smtClean="0">
                <a:latin typeface="Times New Roman" pitchFamily="18" charset="0"/>
                <a:cs typeface="Times New Roman" pitchFamily="18" charset="0"/>
              </a:rPr>
              <a:t>•        логично, последовательно излагать ответ на поставленный вопрос, понимать прочитанный текст;</a:t>
            </a:r>
          </a:p>
          <a:p>
            <a:r>
              <a:rPr lang="ru-RU" sz="2900" dirty="0" smtClean="0">
                <a:latin typeface="Times New Roman" pitchFamily="18" charset="0"/>
                <a:cs typeface="Times New Roman" pitchFamily="18" charset="0"/>
              </a:rPr>
              <a:t>•        отвечать на вопросы, имеющиеся в конце учебника;</a:t>
            </a:r>
          </a:p>
          <a:p>
            <a:r>
              <a:rPr lang="ru-RU" sz="2900" dirty="0" smtClean="0">
                <a:latin typeface="Times New Roman" pitchFamily="18" charset="0"/>
                <a:cs typeface="Times New Roman" pitchFamily="18" charset="0"/>
              </a:rPr>
              <a:t>•        извлекать из учебника и дополнительных источников необходимую информацию и обсуждать полученные сведения;</a:t>
            </a:r>
          </a:p>
          <a:p>
            <a:r>
              <a:rPr lang="ru-RU" sz="2900" dirty="0" smtClean="0">
                <a:latin typeface="Times New Roman" pitchFamily="18" charset="0"/>
                <a:cs typeface="Times New Roman" pitchFamily="18" charset="0"/>
              </a:rPr>
              <a:t>•        обмениваться сведениями об объекте, полученными из других источников информации;</a:t>
            </a:r>
          </a:p>
          <a:p>
            <a:r>
              <a:rPr lang="ru-RU" sz="2900" dirty="0" smtClean="0">
                <a:latin typeface="Times New Roman" pitchFamily="18" charset="0"/>
                <a:cs typeface="Times New Roman" pitchFamily="18" charset="0"/>
              </a:rPr>
              <a:t>•        находить в тексте описание к иллюстрациям;</a:t>
            </a:r>
          </a:p>
          <a:p>
            <a:r>
              <a:rPr lang="ru-RU" sz="2900" dirty="0" smtClean="0">
                <a:latin typeface="Times New Roman" pitchFamily="18" charset="0"/>
                <a:cs typeface="Times New Roman" pitchFamily="18" charset="0"/>
              </a:rPr>
              <a:t>•        сравнивать объекты, изображенные на иллюстрациях учебника, готовить вопросы к ним; соотносить описываемые события, явления природы с иллюстрациями;</a:t>
            </a:r>
          </a:p>
          <a:p>
            <a:r>
              <a:rPr lang="ru-RU" sz="2900" dirty="0" smtClean="0">
                <a:latin typeface="Times New Roman" pitchFamily="18" charset="0"/>
                <a:cs typeface="Times New Roman" pitchFamily="18" charset="0"/>
              </a:rPr>
              <a:t>•        самостоятельно выполнять задания в рабочих тетрадях на основе текста учебника и дополнительной литературы;</a:t>
            </a:r>
          </a:p>
          <a:p>
            <a:r>
              <a:rPr lang="ru-RU" sz="2900" dirty="0" smtClean="0">
                <a:latin typeface="Times New Roman" pitchFamily="18" charset="0"/>
                <a:cs typeface="Times New Roman" pitchFamily="18" charset="0"/>
              </a:rPr>
              <a:t>•        готовить сообщения на основе используемой литературы (энциклопедий, справочников, других книг, Интернета).</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solidFill>
                  <a:schemeClr val="accent2">
                    <a:lumMod val="50000"/>
                  </a:schemeClr>
                </a:solidFill>
                <a:latin typeface="Times New Roman" pitchFamily="18" charset="0"/>
                <a:cs typeface="Times New Roman" pitchFamily="18" charset="0"/>
              </a:rPr>
              <a:t>Работа с текстом с использованием вопросов и заданий</a:t>
            </a:r>
            <a:endParaRPr lang="ru-RU" sz="32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457200" y="1600200"/>
            <a:ext cx="7787208" cy="4873752"/>
          </a:xfrm>
        </p:spPr>
        <p:txBody>
          <a:bodyPr>
            <a:normAutofit fontScale="92500" lnSpcReduction="10000"/>
          </a:bodyPr>
          <a:lstStyle/>
          <a:p>
            <a:pPr>
              <a:buNone/>
            </a:pPr>
            <a:r>
              <a:rPr lang="ru-RU" sz="2800" dirty="0" smtClean="0">
                <a:latin typeface="Times New Roman" pitchFamily="18" charset="0"/>
                <a:cs typeface="Times New Roman" pitchFamily="18" charset="0"/>
              </a:rPr>
              <a:t>    Одним из видов деятельности, направленной на изучение нового материала является работа с текстом с использованием вопросов и заданий:</a:t>
            </a:r>
          </a:p>
          <a:p>
            <a:r>
              <a:rPr lang="ru-RU" sz="2800" dirty="0" smtClean="0">
                <a:latin typeface="Times New Roman" pitchFamily="18" charset="0"/>
                <a:cs typeface="Times New Roman" pitchFamily="18" charset="0"/>
              </a:rPr>
              <a:t>1. Поставить вопросы к прочитанному тексту.</a:t>
            </a:r>
          </a:p>
          <a:p>
            <a:r>
              <a:rPr lang="ru-RU" sz="2800" dirty="0" smtClean="0">
                <a:latin typeface="Times New Roman" pitchFamily="18" charset="0"/>
                <a:cs typeface="Times New Roman" pitchFamily="18" charset="0"/>
              </a:rPr>
              <a:t>2. Выделить основную мысль (основной тезис) текста.</a:t>
            </a:r>
          </a:p>
          <a:p>
            <a:r>
              <a:rPr lang="ru-RU" sz="2800" dirty="0" smtClean="0">
                <a:latin typeface="Times New Roman" pitchFamily="18" charset="0"/>
                <a:cs typeface="Times New Roman" pitchFamily="18" charset="0"/>
              </a:rPr>
              <a:t>3. Определить причину событий, явлений.</a:t>
            </a:r>
          </a:p>
          <a:p>
            <a:r>
              <a:rPr lang="ru-RU" sz="2800" dirty="0" smtClean="0">
                <a:latin typeface="Times New Roman" pitchFamily="18" charset="0"/>
                <a:cs typeface="Times New Roman" pitchFamily="18" charset="0"/>
              </a:rPr>
              <a:t>4. Проанализировать.</a:t>
            </a:r>
          </a:p>
          <a:p>
            <a:r>
              <a:rPr lang="ru-RU" sz="2800" dirty="0" smtClean="0">
                <a:latin typeface="Times New Roman" pitchFamily="18" charset="0"/>
                <a:cs typeface="Times New Roman" pitchFamily="18" charset="0"/>
              </a:rPr>
              <a:t>5. Объяснить, аргументировать собственную точку зрения.</a:t>
            </a:r>
          </a:p>
          <a:p>
            <a:r>
              <a:rPr lang="ru-RU" sz="2800" dirty="0" smtClean="0">
                <a:latin typeface="Times New Roman" pitchFamily="18" charset="0"/>
                <a:cs typeface="Times New Roman" pitchFamily="18" charset="0"/>
              </a:rPr>
              <a:t>6. Провести исследование, ответить на вопросы.</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57166"/>
            <a:ext cx="8943975" cy="1319234"/>
          </a:xfrm>
        </p:spPr>
        <p:txBody>
          <a:bodyPr>
            <a:normAutofit/>
          </a:bodyPr>
          <a:lstStyle/>
          <a:p>
            <a:r>
              <a:rPr lang="ru-RU" sz="4000" dirty="0" smtClean="0">
                <a:latin typeface="Times New Roman" pitchFamily="18" charset="0"/>
                <a:cs typeface="Times New Roman" pitchFamily="18" charset="0"/>
              </a:rPr>
              <a:t>          </a:t>
            </a:r>
            <a:r>
              <a:rPr lang="ru-RU" sz="3600" b="1" dirty="0" smtClean="0">
                <a:solidFill>
                  <a:schemeClr val="accent2">
                    <a:lumMod val="50000"/>
                  </a:schemeClr>
                </a:solidFill>
                <a:latin typeface="Times New Roman" pitchFamily="18" charset="0"/>
                <a:cs typeface="Times New Roman" pitchFamily="18" charset="0"/>
              </a:rPr>
              <a:t>Приём «Восстанови текст»</a:t>
            </a:r>
            <a:br>
              <a:rPr lang="ru-RU" sz="3600" b="1" dirty="0" smtClean="0">
                <a:solidFill>
                  <a:schemeClr val="accent2">
                    <a:lumMod val="50000"/>
                  </a:schemeClr>
                </a:solidFill>
                <a:latin typeface="Times New Roman" pitchFamily="18" charset="0"/>
                <a:cs typeface="Times New Roman" pitchFamily="18" charset="0"/>
              </a:rPr>
            </a:br>
            <a:endParaRPr lang="ru-RU" sz="3600" b="1" dirty="0">
              <a:solidFill>
                <a:schemeClr val="accent2">
                  <a:lumMod val="50000"/>
                </a:schemeClr>
              </a:solidFill>
            </a:endParaRPr>
          </a:p>
        </p:txBody>
      </p:sp>
      <p:sp>
        <p:nvSpPr>
          <p:cNvPr id="3" name="Содержимое 2"/>
          <p:cNvSpPr>
            <a:spLocks noGrp="1"/>
          </p:cNvSpPr>
          <p:nvPr>
            <p:ph idx="1"/>
          </p:nvPr>
        </p:nvSpPr>
        <p:spPr>
          <a:xfrm>
            <a:off x="323528" y="2017713"/>
            <a:ext cx="8280920" cy="4114800"/>
          </a:xfrm>
        </p:spPr>
        <p:txBody>
          <a:bodyPr/>
          <a:lstStyle/>
          <a:p>
            <a:pPr>
              <a:buNone/>
            </a:pPr>
            <a:r>
              <a:rPr lang="ru-RU" sz="2800" b="1" dirty="0" smtClean="0">
                <a:latin typeface="Times New Roman" pitchFamily="18" charset="0"/>
                <a:cs typeface="Times New Roman" pitchFamily="18" charset="0"/>
              </a:rPr>
              <a:t>Цель: </a:t>
            </a:r>
            <a:r>
              <a:rPr lang="ru-RU" sz="2800" dirty="0" smtClean="0">
                <a:latin typeface="Times New Roman" pitchFamily="18" charset="0"/>
                <a:cs typeface="Times New Roman" pitchFamily="18" charset="0"/>
              </a:rPr>
              <a:t>формирование умения целенаправленно читать  текст.</a:t>
            </a:r>
          </a:p>
          <a:p>
            <a:pPr>
              <a:buNone/>
            </a:pPr>
            <a:r>
              <a:rPr lang="ru-RU" sz="2800" u="sng" dirty="0" smtClean="0">
                <a:latin typeface="Times New Roman" pitchFamily="18" charset="0"/>
                <a:cs typeface="Times New Roman" pitchFamily="18" charset="0"/>
              </a:rPr>
              <a:t>Описание приема.</a:t>
            </a:r>
            <a:endParaRPr lang="ru-RU" sz="2800" dirty="0" smtClean="0">
              <a:latin typeface="Times New Roman" pitchFamily="18" charset="0"/>
              <a:cs typeface="Times New Roman" pitchFamily="18" charset="0"/>
            </a:endParaRPr>
          </a:p>
          <a:p>
            <a:r>
              <a:rPr lang="ru-RU" sz="2800" dirty="0" smtClean="0">
                <a:latin typeface="Times New Roman" pitchFamily="18" charset="0"/>
                <a:cs typeface="Times New Roman" pitchFamily="18" charset="0"/>
              </a:rPr>
              <a:t>Текст разделён на предложения, которые надо расположить в определённом порядке (обучающиеся восстанавливают логическую последовательность всего текста) .</a:t>
            </a:r>
          </a:p>
          <a:p>
            <a:endParaRPr lang="ru-RU"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ChangeArrowheads="1"/>
          </p:cNvSpPr>
          <p:nvPr/>
        </p:nvSpPr>
        <p:spPr bwMode="auto">
          <a:xfrm>
            <a:off x="395536" y="1779378"/>
            <a:ext cx="7920881" cy="3539430"/>
          </a:xfrm>
          <a:prstGeom prst="rect">
            <a:avLst/>
          </a:prstGeom>
          <a:noFill/>
          <a:ln w="9525">
            <a:noFill/>
            <a:miter lim="800000"/>
            <a:headEnd/>
            <a:tailEnd/>
          </a:ln>
        </p:spPr>
        <p:txBody>
          <a:bodyPr wrap="square" anchor="ctr">
            <a:spAutoFit/>
          </a:bodyPr>
          <a:lstStyle/>
          <a:p>
            <a:pPr algn="just" eaLnBrk="0" hangingPunct="0"/>
            <a:r>
              <a:rPr lang="ru-RU" sz="2800" b="1" dirty="0" smtClean="0">
                <a:latin typeface="Times New Roman" pitchFamily="18" charset="0"/>
                <a:cs typeface="Times New Roman" pitchFamily="18" charset="0"/>
              </a:rPr>
              <a:t>Цель</a:t>
            </a:r>
            <a:r>
              <a:rPr lang="ru-RU" sz="2800" dirty="0" smtClean="0">
                <a:latin typeface="Times New Roman" pitchFamily="18" charset="0"/>
                <a:cs typeface="Times New Roman" pitchFamily="18" charset="0"/>
              </a:rPr>
              <a:t>: формирование умения читать вдумчиво,</a:t>
            </a:r>
            <a:r>
              <a:rPr lang="ru-RU" sz="2800" dirty="0" smtClean="0">
                <a:solidFill>
                  <a:srgbClr val="5D5D5D"/>
                </a:solidFill>
                <a:latin typeface="Times New Roman" pitchFamily="18" charset="0"/>
                <a:cs typeface="Times New Roman" pitchFamily="18" charset="0"/>
              </a:rPr>
              <a:t> </a:t>
            </a:r>
            <a:r>
              <a:rPr lang="ru-RU" sz="2800" dirty="0" smtClean="0">
                <a:latin typeface="Times New Roman" pitchFamily="18" charset="0"/>
                <a:cs typeface="Times New Roman" pitchFamily="18" charset="0"/>
              </a:rPr>
              <a:t>связывать информацию, обнаруженную в тексте, со знаниями из других источников,  на основе имеющихся знаний подвергать сомнению достоверность имеющейся информации.</a:t>
            </a:r>
          </a:p>
          <a:p>
            <a:pPr algn="just" eaLnBrk="0" hangingPunct="0"/>
            <a:r>
              <a:rPr lang="ru-RU" sz="2800" u="sng" dirty="0" smtClean="0">
                <a:latin typeface="Times New Roman" pitchFamily="18" charset="0"/>
                <a:cs typeface="Times New Roman" pitchFamily="18" charset="0"/>
              </a:rPr>
              <a:t>Описание приема.</a:t>
            </a:r>
            <a:endParaRPr lang="ru-RU" sz="2800" dirty="0" smtClean="0">
              <a:latin typeface="Times New Roman" pitchFamily="18" charset="0"/>
              <a:cs typeface="Times New Roman" pitchFamily="18" charset="0"/>
            </a:endParaRPr>
          </a:p>
          <a:p>
            <a:pPr algn="just" eaLnBrk="0" hangingPunct="0"/>
            <a:r>
              <a:rPr lang="ru-RU" sz="2800" dirty="0" smtClean="0">
                <a:latin typeface="Times New Roman" pitchFamily="18" charset="0"/>
                <a:cs typeface="Times New Roman" pitchFamily="18" charset="0"/>
              </a:rPr>
              <a:t>Учащимся  предлагается  прочитать  текст, предлагаемый  учителем и  найти в  нём  ошибки.</a:t>
            </a:r>
          </a:p>
        </p:txBody>
      </p:sp>
      <p:sp>
        <p:nvSpPr>
          <p:cNvPr id="3" name="Прямоугольник 2"/>
          <p:cNvSpPr/>
          <p:nvPr/>
        </p:nvSpPr>
        <p:spPr>
          <a:xfrm>
            <a:off x="1500166" y="357166"/>
            <a:ext cx="5643603" cy="646331"/>
          </a:xfrm>
          <a:prstGeom prst="rect">
            <a:avLst/>
          </a:prstGeom>
        </p:spPr>
        <p:txBody>
          <a:bodyPr wrap="square">
            <a:spAutoFit/>
          </a:bodyPr>
          <a:lstStyle/>
          <a:p>
            <a:pPr eaLnBrk="0" hangingPunct="0"/>
            <a:r>
              <a:rPr lang="ru-RU" sz="3600" b="1" dirty="0" smtClean="0">
                <a:solidFill>
                  <a:schemeClr val="accent2">
                    <a:lumMod val="50000"/>
                  </a:schemeClr>
                </a:solidFill>
                <a:latin typeface="Times New Roman" pitchFamily="18" charset="0"/>
                <a:cs typeface="Times New Roman" pitchFamily="18" charset="0"/>
              </a:rPr>
              <a:t>Приём «Найди ошибку»</a:t>
            </a:r>
            <a:endParaRPr lang="ru-RU" sz="3600" b="1"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20467444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7467600" cy="940966"/>
          </a:xfrm>
        </p:spPr>
        <p:txBody>
          <a:bodyPr>
            <a:normAutofit fontScale="90000"/>
          </a:bodyPr>
          <a:lstStyle/>
          <a:p>
            <a:pPr algn="ctr"/>
            <a:r>
              <a:rPr lang="ru-RU" dirty="0" smtClean="0"/>
              <a:t>      </a:t>
            </a:r>
            <a:r>
              <a:rPr lang="ru-RU" sz="3600" b="1" dirty="0" smtClean="0">
                <a:solidFill>
                  <a:srgbClr val="00B050"/>
                </a:solidFill>
                <a:latin typeface="Times New Roman" pitchFamily="18" charset="0"/>
                <a:cs typeface="Times New Roman" pitchFamily="18" charset="0"/>
              </a:rPr>
              <a:t>Без чтения - нет учения </a:t>
            </a:r>
            <a:r>
              <a:rPr lang="ru-RU" b="1" dirty="0" smtClean="0">
                <a:solidFill>
                  <a:srgbClr val="FF0000"/>
                </a:solidFill>
                <a:latin typeface="Times New Roman" pitchFamily="18" charset="0"/>
                <a:cs typeface="Times New Roman" pitchFamily="18" charset="0"/>
              </a:rPr>
              <a:t/>
            </a:r>
            <a:br>
              <a:rPr lang="ru-RU" b="1" dirty="0" smtClean="0">
                <a:solidFill>
                  <a:srgbClr val="FF0000"/>
                </a:solidFill>
                <a:latin typeface="Times New Roman" pitchFamily="18" charset="0"/>
                <a:cs typeface="Times New Roman" pitchFamily="18" charset="0"/>
              </a:rPr>
            </a:br>
            <a:endParaRPr lang="ru-RU" b="1" dirty="0">
              <a:solidFill>
                <a:srgbClr val="FF0000"/>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457200" y="1600200"/>
            <a:ext cx="8075240" cy="4873752"/>
          </a:xfrm>
        </p:spPr>
        <p:txBody>
          <a:bodyPr>
            <a:normAutofit/>
          </a:bodyPr>
          <a:lstStyle/>
          <a:p>
            <a:r>
              <a:rPr lang="ru-RU" sz="2800" dirty="0" smtClean="0">
                <a:latin typeface="Times New Roman" pitchFamily="18" charset="0"/>
                <a:cs typeface="Times New Roman" pitchFamily="18" charset="0"/>
              </a:rPr>
              <a:t>Уметь учиться – это уметь, пользуясь учебниками, дополнительной литературой и другими видами информации, самостоятельно  добывать и использовать новые знания. </a:t>
            </a:r>
          </a:p>
          <a:p>
            <a:pPr>
              <a:buNone/>
            </a:pPr>
            <a:r>
              <a:rPr lang="ru-RU" sz="2800" dirty="0" smtClean="0">
                <a:latin typeface="Times New Roman" pitchFamily="18" charset="0"/>
                <a:cs typeface="Times New Roman" pitchFamily="18" charset="0"/>
              </a:rPr>
              <a:t>   Это станет возможным, если на каждом  уроке дети будут овладевать важнейшим </a:t>
            </a:r>
            <a:r>
              <a:rPr lang="ru-RU" sz="2800" dirty="0" err="1" smtClean="0">
                <a:latin typeface="Times New Roman" pitchFamily="18" charset="0"/>
                <a:cs typeface="Times New Roman" pitchFamily="18" charset="0"/>
              </a:rPr>
              <a:t>метапредметным</a:t>
            </a:r>
            <a:r>
              <a:rPr lang="ru-RU" sz="2800" dirty="0" smtClean="0">
                <a:latin typeface="Times New Roman" pitchFamily="18" charset="0"/>
                <a:cs typeface="Times New Roman" pitchFamily="18" charset="0"/>
              </a:rPr>
              <a:t> универсальным учебным действием - смысловым чтением.</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dirty="0" smtClean="0">
                <a:latin typeface="Times New Roman" pitchFamily="18" charset="0"/>
                <a:cs typeface="Times New Roman" pitchFamily="18" charset="0"/>
              </a:rPr>
              <a:t>  </a:t>
            </a:r>
            <a:r>
              <a:rPr lang="ru-RU" sz="3600" b="1" dirty="0" smtClean="0">
                <a:solidFill>
                  <a:schemeClr val="accent2">
                    <a:lumMod val="50000"/>
                  </a:schemeClr>
                </a:solidFill>
                <a:latin typeface="Times New Roman" pitchFamily="18" charset="0"/>
                <a:cs typeface="Times New Roman" pitchFamily="18" charset="0"/>
              </a:rPr>
              <a:t>Дневник двойных записей</a:t>
            </a:r>
            <a:endParaRPr lang="ru-RU" sz="36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357158" y="1484784"/>
            <a:ext cx="8175282" cy="4647729"/>
          </a:xfrm>
        </p:spPr>
        <p:txBody>
          <a:bodyPr>
            <a:normAutofit lnSpcReduction="10000"/>
          </a:bodyPr>
          <a:lstStyle/>
          <a:p>
            <a:pPr algn="just"/>
            <a:r>
              <a:rPr lang="ru-RU" sz="2800" b="1" dirty="0" smtClean="0">
                <a:latin typeface="Times New Roman" pitchFamily="18" charset="0"/>
                <a:cs typeface="Times New Roman" pitchFamily="18" charset="0"/>
              </a:rPr>
              <a:t>Цель</a:t>
            </a:r>
            <a:r>
              <a:rPr lang="ru-RU" sz="2800" dirty="0" smtClean="0">
                <a:latin typeface="Times New Roman" pitchFamily="18" charset="0"/>
                <a:cs typeface="Times New Roman" pitchFamily="18" charset="0"/>
              </a:rPr>
              <a:t>: сформировать умение задавать вопросы во   время чтения, критически оценивать информацию, сопоставлять прочитанное с собственным опытом.</a:t>
            </a:r>
          </a:p>
          <a:p>
            <a:r>
              <a:rPr lang="ru-RU" dirty="0" smtClean="0"/>
              <a:t>Задание: После  прочтения  текста  </a:t>
            </a:r>
          </a:p>
          <a:p>
            <a:pPr>
              <a:buNone/>
            </a:pPr>
            <a:r>
              <a:rPr lang="ru-RU" dirty="0" smtClean="0"/>
              <a:t>оцените информацию, сформулируйте</a:t>
            </a:r>
          </a:p>
          <a:p>
            <a:pPr>
              <a:buNone/>
            </a:pPr>
            <a:r>
              <a:rPr lang="ru-RU" dirty="0" smtClean="0"/>
              <a:t>вопросы. Для  выполнения  задания </a:t>
            </a:r>
          </a:p>
          <a:p>
            <a:pPr>
              <a:buNone/>
            </a:pPr>
            <a:r>
              <a:rPr lang="ru-RU" dirty="0" smtClean="0"/>
              <a:t> используйте  данный  рисунок.</a:t>
            </a:r>
          </a:p>
          <a:p>
            <a:pPr>
              <a:buNone/>
            </a:pPr>
            <a:r>
              <a:rPr lang="ru-RU" dirty="0" smtClean="0"/>
              <a:t>Сопоставьте  прочитанное  с  ранее</a:t>
            </a:r>
          </a:p>
          <a:p>
            <a:pPr>
              <a:buNone/>
            </a:pPr>
            <a:r>
              <a:rPr lang="ru-RU" dirty="0" smtClean="0"/>
              <a:t>известным  вам  материалом из курса</a:t>
            </a:r>
          </a:p>
          <a:p>
            <a:pPr>
              <a:buNone/>
            </a:pPr>
            <a:r>
              <a:rPr lang="ru-RU" dirty="0" smtClean="0"/>
              <a:t>биологии 5 класса.</a:t>
            </a:r>
            <a:endParaRPr lang="ru-RU" dirty="0"/>
          </a:p>
        </p:txBody>
      </p:sp>
      <p:pic>
        <p:nvPicPr>
          <p:cNvPr id="4" name="Picture 2" descr="http://www.dreamstime.com/photosynthesis-thumb12350962.jpg"/>
          <p:cNvPicPr>
            <a:picLocks noChangeAspect="1" noChangeArrowheads="1"/>
          </p:cNvPicPr>
          <p:nvPr/>
        </p:nvPicPr>
        <p:blipFill>
          <a:blip r:embed="rId2" cstate="email"/>
          <a:srcRect/>
          <a:stretch>
            <a:fillRect/>
          </a:stretch>
        </p:blipFill>
        <p:spPr bwMode="auto">
          <a:xfrm>
            <a:off x="6372200" y="2852936"/>
            <a:ext cx="2448272" cy="3841118"/>
          </a:xfrm>
          <a:prstGeom prst="rect">
            <a:avLst/>
          </a:prstGeom>
          <a:ln w="88900" cap="sq" cmpd="thickThin">
            <a:solidFill>
              <a:sysClr val="window" lastClr="FFFFFF"/>
            </a:solidFill>
            <a:prstDash val="solid"/>
            <a:miter lim="800000"/>
          </a:ln>
          <a:effectLst>
            <a:innerShdw blurRad="76200">
              <a:srgbClr val="000000"/>
            </a:innerShdw>
          </a:effectLst>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78098"/>
          </a:xfrm>
        </p:spPr>
        <p:txBody>
          <a:bodyPr>
            <a:normAutofit/>
          </a:bodyPr>
          <a:lstStyle/>
          <a:p>
            <a:pPr algn="ctr"/>
            <a:r>
              <a:rPr lang="ru-RU" sz="3200" b="1" dirty="0" smtClean="0">
                <a:solidFill>
                  <a:schemeClr val="accent2">
                    <a:lumMod val="50000"/>
                  </a:schemeClr>
                </a:solidFill>
                <a:latin typeface="Times New Roman" pitchFamily="18" charset="0"/>
                <a:cs typeface="Times New Roman" pitchFamily="18" charset="0"/>
              </a:rPr>
              <a:t>Чтение с пометами</a:t>
            </a:r>
            <a:endParaRPr lang="ru-RU" sz="32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214282" y="1052736"/>
            <a:ext cx="8462174" cy="5079777"/>
          </a:xfrm>
        </p:spPr>
        <p:txBody>
          <a:bodyPr/>
          <a:lstStyle/>
          <a:p>
            <a:pPr algn="just"/>
            <a:r>
              <a:rPr lang="ru-RU" sz="2800" b="1" dirty="0" smtClean="0">
                <a:latin typeface="Times New Roman" pitchFamily="18" charset="0"/>
                <a:cs typeface="Times New Roman" pitchFamily="18" charset="0"/>
              </a:rPr>
              <a:t>Цель:</a:t>
            </a:r>
            <a:r>
              <a:rPr lang="ru-RU" sz="2800" dirty="0" smtClean="0">
                <a:latin typeface="Times New Roman" pitchFamily="18" charset="0"/>
                <a:cs typeface="Times New Roman" pitchFamily="18" charset="0"/>
              </a:rPr>
              <a:t> сформировать умение читать вдумчиво,   оценивать    информацию.</a:t>
            </a:r>
          </a:p>
          <a:p>
            <a:pPr algn="just"/>
            <a:r>
              <a:rPr lang="ru-RU" sz="2800" u="sng" dirty="0" smtClean="0">
                <a:latin typeface="Times New Roman" pitchFamily="18" charset="0"/>
                <a:cs typeface="Times New Roman" pitchFamily="18" charset="0"/>
              </a:rPr>
              <a:t>Описание приёма</a:t>
            </a:r>
            <a:r>
              <a:rPr lang="ru-RU" sz="2800" dirty="0" smtClean="0">
                <a:latin typeface="Times New Roman" pitchFamily="18" charset="0"/>
                <a:cs typeface="Times New Roman" pitchFamily="18" charset="0"/>
              </a:rPr>
              <a:t>. Учитель дает ученикам задание написать на полях значками информацию по следующему алгоритму:</a:t>
            </a:r>
          </a:p>
          <a:p>
            <a:pPr>
              <a:buNone/>
            </a:pPr>
            <a:endParaRPr lang="ru-RU" dirty="0"/>
          </a:p>
        </p:txBody>
      </p:sp>
      <p:graphicFrame>
        <p:nvGraphicFramePr>
          <p:cNvPr id="4" name="Таблица 3"/>
          <p:cNvGraphicFramePr>
            <a:graphicFrameLocks noGrp="1"/>
          </p:cNvGraphicFramePr>
          <p:nvPr/>
        </p:nvGraphicFramePr>
        <p:xfrm>
          <a:off x="1907704" y="3356992"/>
          <a:ext cx="6147658" cy="3501008"/>
        </p:xfrm>
        <a:graphic>
          <a:graphicData uri="http://schemas.openxmlformats.org/drawingml/2006/table">
            <a:tbl>
              <a:tblPr firstRow="1" bandRow="1">
                <a:tableStyleId>{5C22544A-7EE6-4342-B048-85BDC9FD1C3A}</a:tableStyleId>
              </a:tblPr>
              <a:tblGrid>
                <a:gridCol w="778186">
                  <a:extLst>
                    <a:ext uri="{9D8B030D-6E8A-4147-A177-3AD203B41FA5}">
                      <a16:colId xmlns:a16="http://schemas.microsoft.com/office/drawing/2014/main" val="20000"/>
                    </a:ext>
                  </a:extLst>
                </a:gridCol>
                <a:gridCol w="5369472">
                  <a:extLst>
                    <a:ext uri="{9D8B030D-6E8A-4147-A177-3AD203B41FA5}">
                      <a16:colId xmlns:a16="http://schemas.microsoft.com/office/drawing/2014/main" val="20001"/>
                    </a:ext>
                  </a:extLst>
                </a:gridCol>
              </a:tblGrid>
              <a:tr h="755801">
                <a:tc>
                  <a:txBody>
                    <a:bodyPr/>
                    <a:lstStyle/>
                    <a:p>
                      <a:r>
                        <a:rPr lang="en-US" sz="2400" dirty="0" smtClean="0">
                          <a:latin typeface="Times New Roman" pitchFamily="18" charset="0"/>
                          <a:cs typeface="Times New Roman" pitchFamily="18" charset="0"/>
                        </a:rPr>
                        <a:t>V</a:t>
                      </a:r>
                      <a:endParaRPr lang="ru-RU" sz="2400" dirty="0">
                        <a:latin typeface="Times New Roman" pitchFamily="18" charset="0"/>
                        <a:cs typeface="Times New Roman" pitchFamily="18" charset="0"/>
                      </a:endParaRPr>
                    </a:p>
                  </a:txBody>
                  <a:tcPr/>
                </a:tc>
                <a:tc>
                  <a:txBody>
                    <a:bodyPr/>
                    <a:lstStyle/>
                    <a:p>
                      <a:r>
                        <a:rPr lang="ru-RU" sz="2400" b="1" kern="1200" dirty="0" smtClean="0">
                          <a:solidFill>
                            <a:schemeClr val="lt1"/>
                          </a:solidFill>
                          <a:latin typeface="Times New Roman" pitchFamily="18" charset="0"/>
                          <a:ea typeface="+mn-ea"/>
                          <a:cs typeface="Times New Roman" pitchFamily="18" charset="0"/>
                        </a:rPr>
                        <a:t>Знакомая информация</a:t>
                      </a:r>
                      <a:endParaRPr lang="ru-RU" sz="24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722423">
                <a:tc>
                  <a:txBody>
                    <a:bodyPr/>
                    <a:lstStyle/>
                    <a:p>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a:txBody>
                  <a:tcPr/>
                </a:tc>
                <a:tc>
                  <a:txBody>
                    <a:bodyPr/>
                    <a:lstStyle/>
                    <a:p>
                      <a:r>
                        <a:rPr lang="ru-RU" sz="2400" kern="1200" dirty="0" smtClean="0">
                          <a:solidFill>
                            <a:schemeClr val="dk1"/>
                          </a:solidFill>
                          <a:latin typeface="Times New Roman" pitchFamily="18" charset="0"/>
                          <a:ea typeface="+mn-ea"/>
                          <a:cs typeface="Times New Roman" pitchFamily="18" charset="0"/>
                        </a:rPr>
                        <a:t>Новая информация</a:t>
                      </a:r>
                      <a:endParaRPr lang="ru-RU" sz="24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722423">
                <a:tc>
                  <a:txBody>
                    <a:bodyPr/>
                    <a:lstStyle/>
                    <a:p>
                      <a:r>
                        <a:rPr lang="en-US"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a:txBody>
                  <a:tcPr/>
                </a:tc>
                <a:tc>
                  <a:txBody>
                    <a:bodyPr/>
                    <a:lstStyle/>
                    <a:p>
                      <a:r>
                        <a:rPr lang="ru-RU" sz="2400" kern="1200" dirty="0" smtClean="0">
                          <a:solidFill>
                            <a:schemeClr val="dk1"/>
                          </a:solidFill>
                          <a:latin typeface="Times New Roman" pitchFamily="18" charset="0"/>
                          <a:ea typeface="+mn-ea"/>
                          <a:cs typeface="Times New Roman" pitchFamily="18" charset="0"/>
                        </a:rPr>
                        <a:t>Я думал (думала) иначе</a:t>
                      </a:r>
                      <a:endParaRPr lang="ru-RU" sz="24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1300361">
                <a:tc>
                  <a:txBody>
                    <a:bodyPr/>
                    <a:lstStyle/>
                    <a:p>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a:txBody>
                  <a:tcPr/>
                </a:tc>
                <a:tc>
                  <a:txBody>
                    <a:bodyPr/>
                    <a:lstStyle/>
                    <a:p>
                      <a:r>
                        <a:rPr lang="ru-RU" sz="2400" kern="1200" dirty="0" smtClean="0">
                          <a:solidFill>
                            <a:schemeClr val="dk1"/>
                          </a:solidFill>
                          <a:latin typeface="Times New Roman" pitchFamily="18" charset="0"/>
                          <a:ea typeface="+mn-ea"/>
                          <a:cs typeface="Times New Roman" pitchFamily="18" charset="0"/>
                        </a:rPr>
                        <a:t>Это меня заинтересовало (удивило), хочу узнать больше</a:t>
                      </a:r>
                      <a:endParaRPr lang="ru-RU" sz="24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285728"/>
            <a:ext cx="8229627" cy="1199056"/>
          </a:xfrm>
        </p:spPr>
        <p:txBody>
          <a:bodyPr>
            <a:normAutofit fontScale="90000"/>
          </a:bodyPr>
          <a:lstStyle/>
          <a:p>
            <a:pPr algn="ct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t>
            </a:r>
            <a:r>
              <a:rPr lang="ru-RU" sz="4000" b="1" dirty="0" smtClean="0">
                <a:solidFill>
                  <a:schemeClr val="accent2">
                    <a:lumMod val="50000"/>
                  </a:schemeClr>
                </a:solidFill>
                <a:latin typeface="Times New Roman" pitchFamily="18" charset="0"/>
                <a:cs typeface="Times New Roman" pitchFamily="18" charset="0"/>
              </a:rPr>
              <a:t>Чтение и обобщение в парах</a:t>
            </a:r>
            <a:endParaRPr lang="ru-RU" sz="40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285720" y="2143115"/>
            <a:ext cx="7958688" cy="3989397"/>
          </a:xfrm>
        </p:spPr>
        <p:txBody>
          <a:bodyPr/>
          <a:lstStyle/>
          <a:p>
            <a:pPr algn="just"/>
            <a:r>
              <a:rPr lang="ru-RU" sz="2800" b="1" dirty="0" smtClean="0">
                <a:latin typeface="Times New Roman" pitchFamily="18" charset="0"/>
                <a:cs typeface="Times New Roman" pitchFamily="18" charset="0"/>
              </a:rPr>
              <a:t>Цель</a:t>
            </a:r>
            <a:r>
              <a:rPr lang="ru-RU" sz="2800" dirty="0" smtClean="0">
                <a:latin typeface="Times New Roman" pitchFamily="18" charset="0"/>
                <a:cs typeface="Times New Roman" pitchFamily="18" charset="0"/>
              </a:rPr>
              <a:t>: сформировать умение выделять     главное, обобщать     прочитанное   в виде тезиса, задавать проблемные вопросы.</a:t>
            </a:r>
          </a:p>
          <a:p>
            <a:pPr algn="just"/>
            <a:r>
              <a:rPr lang="ru-RU" sz="2800" u="sng" dirty="0" smtClean="0">
                <a:latin typeface="Times New Roman" pitchFamily="18" charset="0"/>
                <a:cs typeface="Times New Roman" pitchFamily="18" charset="0"/>
              </a:rPr>
              <a:t>Описание  приёма.</a:t>
            </a:r>
          </a:p>
          <a:p>
            <a:pPr algn="just"/>
            <a:r>
              <a:rPr lang="ru-RU" sz="2800" dirty="0" smtClean="0">
                <a:latin typeface="Times New Roman" pitchFamily="18" charset="0"/>
                <a:cs typeface="Times New Roman" pitchFamily="18" charset="0"/>
              </a:rPr>
              <a:t>Учащимся  предлагается в  парах  прочитать  текст, обобщить  прочитанное  в  виде  тезисов  в  рабочей  тетради  и  сформулировать проблемные  вопросы.</a:t>
            </a:r>
          </a:p>
          <a:p>
            <a:endParaRPr lang="ru-RU" dirty="0"/>
          </a:p>
        </p:txBody>
      </p:sp>
    </p:spTree>
    <p:extLst>
      <p:ext uri="{BB962C8B-B14F-4D97-AF65-F5344CB8AC3E}">
        <p14:creationId xmlns:p14="http://schemas.microsoft.com/office/powerpoint/2010/main" val="151988847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467544" y="1450584"/>
            <a:ext cx="8064896" cy="5262979"/>
          </a:xfrm>
          <a:prstGeom prst="rect">
            <a:avLst/>
          </a:prstGeom>
          <a:noFill/>
          <a:ln w="9525">
            <a:noFill/>
            <a:miter lim="800000"/>
            <a:headEnd/>
            <a:tailEnd/>
          </a:ln>
        </p:spPr>
        <p:txBody>
          <a:bodyPr wrap="square" anchor="ctr">
            <a:spAutoFit/>
          </a:bodyPr>
          <a:lstStyle/>
          <a:p>
            <a:pPr algn="just" eaLnBrk="0" hangingPunct="0"/>
            <a:r>
              <a:rPr lang="ru-RU" sz="2800" b="1" dirty="0" smtClean="0">
                <a:latin typeface="Times New Roman" pitchFamily="18" charset="0"/>
                <a:cs typeface="Times New Roman" pitchFamily="18" charset="0"/>
              </a:rPr>
              <a:t>Цель</a:t>
            </a:r>
            <a:r>
              <a:rPr lang="ru-RU" sz="2800" dirty="0">
                <a:latin typeface="Times New Roman" pitchFamily="18" charset="0"/>
                <a:cs typeface="Times New Roman" pitchFamily="18" charset="0"/>
              </a:rPr>
              <a:t>: сформировать умение читать вдумчиво, анализировать информацию, сопоставлять разные точки зрения и разные источники информации по заданной теме,  проявлять творческие способности. </a:t>
            </a:r>
            <a:endParaRPr lang="ru-RU" sz="2800" dirty="0" smtClean="0">
              <a:latin typeface="Times New Roman" pitchFamily="18" charset="0"/>
              <a:cs typeface="Times New Roman" pitchFamily="18" charset="0"/>
            </a:endParaRPr>
          </a:p>
          <a:p>
            <a:pPr algn="just" eaLnBrk="0" hangingPunct="0"/>
            <a:endParaRPr lang="ru-RU" sz="2800" dirty="0" smtClean="0">
              <a:latin typeface="Times New Roman" pitchFamily="18" charset="0"/>
              <a:cs typeface="Times New Roman" pitchFamily="18" charset="0"/>
            </a:endParaRPr>
          </a:p>
          <a:p>
            <a:pPr algn="just"/>
            <a:r>
              <a:rPr lang="ru-RU" sz="2800" u="sng" dirty="0" smtClean="0">
                <a:latin typeface="Times New Roman" pitchFamily="18" charset="0"/>
                <a:cs typeface="Times New Roman" pitchFamily="18" charset="0"/>
              </a:rPr>
              <a:t>Описание  приёма.</a:t>
            </a:r>
          </a:p>
          <a:p>
            <a:pPr algn="just"/>
            <a:r>
              <a:rPr lang="ru-RU" sz="2800" dirty="0" smtClean="0">
                <a:latin typeface="Times New Roman" pitchFamily="18" charset="0"/>
                <a:cs typeface="Times New Roman" pitchFamily="18" charset="0"/>
              </a:rPr>
              <a:t>Учащимся  предлагается прочитать  определения  из  разных  источников  информации и  сопоставить  их. Высказать  свою  точку  зрения.</a:t>
            </a:r>
          </a:p>
          <a:p>
            <a:pPr algn="just" eaLnBrk="0" hangingPunct="0"/>
            <a:endParaRPr lang="ru-RU" sz="2800" dirty="0" smtClean="0">
              <a:latin typeface="Times New Roman" pitchFamily="18" charset="0"/>
              <a:cs typeface="Times New Roman" pitchFamily="18" charset="0"/>
            </a:endParaRPr>
          </a:p>
          <a:p>
            <a:pPr algn="just" eaLnBrk="0" hangingPunct="0"/>
            <a:endParaRPr lang="ru-RU" sz="2800" dirty="0" smtClean="0">
              <a:latin typeface="Times New Roman" pitchFamily="18" charset="0"/>
              <a:cs typeface="Times New Roman" pitchFamily="18" charset="0"/>
            </a:endParaRPr>
          </a:p>
          <a:p>
            <a:pPr algn="just" eaLnBrk="0" hangingPunct="0"/>
            <a:endParaRPr lang="ru-RU" sz="2800" dirty="0">
              <a:latin typeface="Times New Roman" pitchFamily="18" charset="0"/>
              <a:cs typeface="Times New Roman" pitchFamily="18" charset="0"/>
            </a:endParaRPr>
          </a:p>
        </p:txBody>
      </p:sp>
      <p:sp>
        <p:nvSpPr>
          <p:cNvPr id="13315" name="Rectangle 2"/>
          <p:cNvSpPr>
            <a:spLocks noChangeArrowheads="1"/>
          </p:cNvSpPr>
          <p:nvPr/>
        </p:nvSpPr>
        <p:spPr bwMode="auto">
          <a:xfrm>
            <a:off x="214313" y="2500313"/>
            <a:ext cx="8715375" cy="369332"/>
          </a:xfrm>
          <a:prstGeom prst="rect">
            <a:avLst/>
          </a:prstGeom>
          <a:noFill/>
          <a:ln w="9525">
            <a:noFill/>
            <a:miter lim="800000"/>
            <a:headEnd/>
            <a:tailEnd/>
          </a:ln>
        </p:spPr>
        <p:txBody>
          <a:bodyPr anchor="ctr">
            <a:spAutoFit/>
          </a:bodyPr>
          <a:lstStyle/>
          <a:p>
            <a:pPr algn="just" eaLnBrk="0" hangingPunct="0"/>
            <a:r>
              <a:rPr lang="ru-RU" dirty="0" smtClean="0">
                <a:latin typeface="Arial" charset="0"/>
              </a:rPr>
              <a:t>. </a:t>
            </a:r>
            <a:endParaRPr lang="ru-RU" dirty="0">
              <a:latin typeface="Arial" charset="0"/>
            </a:endParaRPr>
          </a:p>
        </p:txBody>
      </p:sp>
      <p:sp>
        <p:nvSpPr>
          <p:cNvPr id="13320" name="Rectangle 28"/>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ru-RU"/>
          </a:p>
        </p:txBody>
      </p:sp>
      <p:sp>
        <p:nvSpPr>
          <p:cNvPr id="11" name="Прямоугольник 10"/>
          <p:cNvSpPr/>
          <p:nvPr/>
        </p:nvSpPr>
        <p:spPr>
          <a:xfrm>
            <a:off x="785786" y="500043"/>
            <a:ext cx="7786742" cy="646331"/>
          </a:xfrm>
          <a:prstGeom prst="rect">
            <a:avLst/>
          </a:prstGeom>
        </p:spPr>
        <p:txBody>
          <a:bodyPr wrap="square">
            <a:spAutoFit/>
          </a:bodyPr>
          <a:lstStyle/>
          <a:p>
            <a:pPr algn="just" eaLnBrk="0" hangingPunct="0"/>
            <a:r>
              <a:rPr lang="ru-RU" sz="3600" b="1" dirty="0" smtClean="0">
                <a:solidFill>
                  <a:schemeClr val="accent2">
                    <a:lumMod val="50000"/>
                  </a:schemeClr>
                </a:solidFill>
                <a:latin typeface="Times New Roman" pitchFamily="18" charset="0"/>
                <a:cs typeface="Times New Roman" pitchFamily="18" charset="0"/>
              </a:rPr>
              <a:t>Приём «Сравнение определений»</a:t>
            </a:r>
            <a:endParaRPr lang="ru-RU" sz="3600" b="1" dirty="0">
              <a:solidFill>
                <a:schemeClr val="accent2">
                  <a:lumMod val="50000"/>
                </a:schemeClr>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chemeClr val="accent2">
                    <a:lumMod val="50000"/>
                  </a:schemeClr>
                </a:solidFill>
                <a:latin typeface="Times New Roman" pitchFamily="18" charset="0"/>
                <a:cs typeface="Times New Roman" pitchFamily="18" charset="0"/>
              </a:rPr>
              <a:t>Приёмы</a:t>
            </a:r>
            <a:endParaRPr lang="ru-RU" sz="36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lstStyle/>
          <a:p>
            <a:r>
              <a:rPr lang="ru-RU" sz="2800" b="1" i="1" dirty="0" smtClean="0">
                <a:latin typeface="Times New Roman" pitchFamily="18" charset="0"/>
                <a:cs typeface="Times New Roman" pitchFamily="18" charset="0"/>
              </a:rPr>
              <a:t>Составление вопросов к тексту</a:t>
            </a:r>
            <a:r>
              <a:rPr lang="ru-RU" sz="2800" dirty="0" smtClean="0">
                <a:latin typeface="Times New Roman" pitchFamily="18" charset="0"/>
                <a:cs typeface="Times New Roman" pitchFamily="18" charset="0"/>
              </a:rPr>
              <a:t> по его содержанию. (Например, тема «Химический состав клетки» 5-6 класс)</a:t>
            </a:r>
            <a:r>
              <a:rPr lang="ru-RU" sz="2800" i="1" dirty="0" smtClean="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r>
              <a:rPr lang="ru-RU" sz="2800" dirty="0" smtClean="0">
                <a:latin typeface="Times New Roman" pitchFamily="18" charset="0"/>
                <a:cs typeface="Times New Roman" pitchFamily="18" charset="0"/>
              </a:rPr>
              <a:t> </a:t>
            </a:r>
            <a:r>
              <a:rPr lang="ru-RU" sz="2800" b="1" i="1" dirty="0" smtClean="0">
                <a:latin typeface="Times New Roman" pitchFamily="18" charset="0"/>
                <a:cs typeface="Times New Roman" pitchFamily="18" charset="0"/>
              </a:rPr>
              <a:t>Составление схем по тексту</a:t>
            </a:r>
            <a:r>
              <a:rPr lang="ru-RU" sz="2800" b="1"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т.к. это является переводом  информации из одной знаковой системы в другую. Эта работа может выполняться индивидуально, в парах, в группах. (Например,  по теме «Экологические факторы», «Среды жизни на Земле» и т.д.).</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2">
                    <a:lumMod val="50000"/>
                  </a:schemeClr>
                </a:solidFill>
              </a:rPr>
              <a:t>Работа с рисунками по  тексту</a:t>
            </a:r>
            <a:endParaRPr lang="ru-RU" b="1" dirty="0">
              <a:solidFill>
                <a:schemeClr val="accent2">
                  <a:lumMod val="50000"/>
                </a:schemeClr>
              </a:solidFill>
            </a:endParaRPr>
          </a:p>
        </p:txBody>
      </p:sp>
      <p:sp>
        <p:nvSpPr>
          <p:cNvPr id="3" name="Содержимое 2"/>
          <p:cNvSpPr>
            <a:spLocks noGrp="1"/>
          </p:cNvSpPr>
          <p:nvPr>
            <p:ph sz="quarter" idx="1"/>
          </p:nvPr>
        </p:nvSpPr>
        <p:spPr>
          <a:xfrm>
            <a:off x="457200" y="1600200"/>
            <a:ext cx="7467600" cy="532656"/>
          </a:xfrm>
        </p:spPr>
        <p:txBody>
          <a:bodyPr/>
          <a:lstStyle/>
          <a:p>
            <a:r>
              <a:rPr lang="ru-RU" dirty="0" smtClean="0"/>
              <a:t>Как  могут  распространяться  плоды и семена?</a:t>
            </a:r>
            <a:endParaRPr lang="ru-RU" dirty="0"/>
          </a:p>
        </p:txBody>
      </p:sp>
      <p:pic>
        <p:nvPicPr>
          <p:cNvPr id="4" name="Picture 2" descr="http://school.xvatit.com/images/4/4b/27.07-17.jpg"/>
          <p:cNvPicPr>
            <a:picLocks noChangeAspect="1" noChangeArrowheads="1"/>
          </p:cNvPicPr>
          <p:nvPr/>
        </p:nvPicPr>
        <p:blipFill>
          <a:blip r:embed="rId2" cstate="email"/>
          <a:srcRect/>
          <a:stretch>
            <a:fillRect/>
          </a:stretch>
        </p:blipFill>
        <p:spPr bwMode="auto">
          <a:xfrm>
            <a:off x="827585" y="2300287"/>
            <a:ext cx="6771778" cy="4340883"/>
          </a:xfrm>
          <a:prstGeom prst="rect">
            <a:avLst/>
          </a:prstGeom>
          <a:ln w="88900" cap="sq" cmpd="thickThin">
            <a:solidFill>
              <a:sysClr val="window" lastClr="FFFFFF"/>
            </a:solidFill>
            <a:prstDash val="solid"/>
            <a:miter lim="800000"/>
          </a:ln>
          <a:effectLst>
            <a:innerShdw blurRad="76200">
              <a:srgbClr val="000000"/>
            </a:innerShdw>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06090"/>
          </a:xfrm>
        </p:spPr>
        <p:txBody>
          <a:bodyPr>
            <a:normAutofit/>
          </a:bodyPr>
          <a:lstStyle/>
          <a:p>
            <a:r>
              <a:rPr lang="ru-RU" sz="3600" b="1" dirty="0" smtClean="0">
                <a:solidFill>
                  <a:schemeClr val="accent2">
                    <a:lumMod val="50000"/>
                  </a:schemeClr>
                </a:solidFill>
                <a:latin typeface="Times New Roman" pitchFamily="18" charset="0"/>
                <a:cs typeface="Times New Roman" pitchFamily="18" charset="0"/>
              </a:rPr>
              <a:t>Таблицы</a:t>
            </a:r>
            <a:endParaRPr lang="ru-RU" sz="36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457200" y="1052736"/>
            <a:ext cx="8291264" cy="5421216"/>
          </a:xfrm>
        </p:spPr>
        <p:txBody>
          <a:bodyPr>
            <a:noAutofit/>
          </a:bodyPr>
          <a:lstStyle/>
          <a:p>
            <a:r>
              <a:rPr lang="ru-RU" sz="2800" dirty="0" smtClean="0">
                <a:latin typeface="Times New Roman" pitchFamily="18" charset="0"/>
                <a:cs typeface="Times New Roman" pitchFamily="18" charset="0"/>
              </a:rPr>
              <a:t> </a:t>
            </a:r>
            <a:r>
              <a:rPr lang="ru-RU" sz="2800" b="1" i="1" dirty="0" smtClean="0">
                <a:latin typeface="Times New Roman" pitchFamily="18" charset="0"/>
                <a:cs typeface="Times New Roman" pitchFamily="18" charset="0"/>
              </a:rPr>
              <a:t>Заполнение таблиц,</a:t>
            </a:r>
            <a:r>
              <a:rPr lang="ru-RU" sz="2800" i="1"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как пример работы над формированием понятий (перевод информации из одной знаковой системы в другую).( Например, тема  «Три  среды  обитания»</a:t>
            </a:r>
          </a:p>
          <a:p>
            <a:pPr fontAlgn="t"/>
            <a:r>
              <a:rPr lang="ru-RU" sz="2800" dirty="0" smtClean="0">
                <a:latin typeface="Times New Roman" pitchFamily="18" charset="0"/>
                <a:cs typeface="Times New Roman" pitchFamily="18" charset="0"/>
              </a:rPr>
              <a:t>Название среды</a:t>
            </a:r>
          </a:p>
          <a:p>
            <a:pPr fontAlgn="t"/>
            <a:r>
              <a:rPr lang="ru-RU" sz="2800" dirty="0" smtClean="0">
                <a:latin typeface="Times New Roman" pitchFamily="18" charset="0"/>
                <a:cs typeface="Times New Roman" pitchFamily="18" charset="0"/>
              </a:rPr>
              <a:t>Условия среды</a:t>
            </a:r>
          </a:p>
          <a:p>
            <a:pPr fontAlgn="t"/>
            <a:r>
              <a:rPr lang="ru-RU" sz="2800" dirty="0" smtClean="0">
                <a:latin typeface="Times New Roman" pitchFamily="18" charset="0"/>
                <a:cs typeface="Times New Roman" pitchFamily="18" charset="0"/>
              </a:rPr>
              <a:t>Обитатели</a:t>
            </a:r>
          </a:p>
          <a:p>
            <a:pPr fontAlgn="t"/>
            <a:r>
              <a:rPr lang="ru-RU" sz="2800" u="sng" dirty="0" smtClean="0">
                <a:latin typeface="Times New Roman" pitchFamily="18" charset="0"/>
                <a:cs typeface="Times New Roman" pitchFamily="18" charset="0"/>
              </a:rPr>
              <a:t>Вывод:</a:t>
            </a:r>
            <a:r>
              <a:rPr lang="ru-RU" sz="2800" dirty="0" smtClean="0">
                <a:latin typeface="Times New Roman" pitchFamily="18" charset="0"/>
                <a:cs typeface="Times New Roman" pitchFamily="18" charset="0"/>
              </a:rPr>
              <a:t>     Все ли среды населены? </a:t>
            </a:r>
          </a:p>
          <a:p>
            <a:pPr fontAlgn="t"/>
            <a:r>
              <a:rPr lang="ru-RU" sz="2800" dirty="0" smtClean="0">
                <a:latin typeface="Times New Roman" pitchFamily="18" charset="0"/>
                <a:cs typeface="Times New Roman" pitchFamily="18" charset="0"/>
              </a:rPr>
              <a:t>Отличаются ли их условия друг от друга?</a:t>
            </a:r>
          </a:p>
          <a:p>
            <a:pPr fontAlgn="t"/>
            <a:r>
              <a:rPr lang="ru-RU" sz="2800" dirty="0" smtClean="0">
                <a:latin typeface="Times New Roman" pitchFamily="18" charset="0"/>
                <a:cs typeface="Times New Roman" pitchFamily="18" charset="0"/>
              </a:rPr>
              <a:t>Почему в разных средах обитают разные животные?</a:t>
            </a:r>
          </a:p>
          <a:p>
            <a:pPr>
              <a:buNone/>
            </a:pP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7745288" cy="1728192"/>
          </a:xfrm>
        </p:spPr>
        <p:txBody>
          <a:bodyPr>
            <a:normAutofit/>
          </a:bodyPr>
          <a:lstStyle/>
          <a:p>
            <a:r>
              <a:rPr lang="ru-RU" sz="2400" b="1" dirty="0" smtClean="0"/>
              <a:t>Задание: Используя  текст учебника сравните  основные  отделы  растений, определите  критерии  сравнения и составьте таблицу «Сравнительная  характеристика основных отделов растений»</a:t>
            </a:r>
            <a:endParaRPr lang="ru-RU" sz="24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257500862"/>
              </p:ext>
            </p:extLst>
          </p:nvPr>
        </p:nvGraphicFramePr>
        <p:xfrm>
          <a:off x="179513" y="2348880"/>
          <a:ext cx="8964487" cy="4085416"/>
        </p:xfrm>
        <a:graphic>
          <a:graphicData uri="http://schemas.openxmlformats.org/drawingml/2006/table">
            <a:tbl>
              <a:tblPr firstRow="1" bandRow="1">
                <a:tableStyleId>{F5AB1C69-6EDB-4FF4-983F-18BD219EF322}</a:tableStyleId>
              </a:tblPr>
              <a:tblGrid>
                <a:gridCol w="1385842">
                  <a:extLst>
                    <a:ext uri="{9D8B030D-6E8A-4147-A177-3AD203B41FA5}">
                      <a16:colId xmlns:a16="http://schemas.microsoft.com/office/drawing/2014/main" val="20000"/>
                    </a:ext>
                  </a:extLst>
                </a:gridCol>
                <a:gridCol w="1553099">
                  <a:extLst>
                    <a:ext uri="{9D8B030D-6E8A-4147-A177-3AD203B41FA5}">
                      <a16:colId xmlns:a16="http://schemas.microsoft.com/office/drawing/2014/main" val="20001"/>
                    </a:ext>
                  </a:extLst>
                </a:gridCol>
                <a:gridCol w="1348270">
                  <a:extLst>
                    <a:ext uri="{9D8B030D-6E8A-4147-A177-3AD203B41FA5}">
                      <a16:colId xmlns:a16="http://schemas.microsoft.com/office/drawing/2014/main" val="20002"/>
                    </a:ext>
                  </a:extLst>
                </a:gridCol>
                <a:gridCol w="1516966">
                  <a:extLst>
                    <a:ext uri="{9D8B030D-6E8A-4147-A177-3AD203B41FA5}">
                      <a16:colId xmlns:a16="http://schemas.microsoft.com/office/drawing/2014/main" val="20003"/>
                    </a:ext>
                  </a:extLst>
                </a:gridCol>
                <a:gridCol w="1437126">
                  <a:extLst>
                    <a:ext uri="{9D8B030D-6E8A-4147-A177-3AD203B41FA5}">
                      <a16:colId xmlns:a16="http://schemas.microsoft.com/office/drawing/2014/main" val="20004"/>
                    </a:ext>
                  </a:extLst>
                </a:gridCol>
                <a:gridCol w="1723184">
                  <a:extLst>
                    <a:ext uri="{9D8B030D-6E8A-4147-A177-3AD203B41FA5}">
                      <a16:colId xmlns:a16="http://schemas.microsoft.com/office/drawing/2014/main" val="20005"/>
                    </a:ext>
                  </a:extLst>
                </a:gridCol>
              </a:tblGrid>
              <a:tr h="19339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400" u="none" strike="noStrike" kern="1200" cap="none" spc="0" normalizeH="0" baseline="0" noProof="0" dirty="0" smtClean="0">
                          <a:ln>
                            <a:noFill/>
                          </a:ln>
                          <a:effectLst/>
                          <a:uLnTx/>
                          <a:uFillTx/>
                        </a:rPr>
                        <a:t>Критерии </a:t>
                      </a:r>
                      <a:r>
                        <a:rPr kumimoji="0" lang="ru-RU" sz="2400" u="none" strike="noStrike" kern="1200" cap="none" spc="0" normalizeH="0" baseline="0" noProof="0" dirty="0" err="1" smtClean="0">
                          <a:ln>
                            <a:noFill/>
                          </a:ln>
                          <a:effectLst/>
                          <a:uLnTx/>
                          <a:uFillTx/>
                        </a:rPr>
                        <a:t>сравне-ния</a:t>
                      </a:r>
                      <a:endParaRPr kumimoji="0" lang="ru-RU" sz="2400" u="none" strike="noStrike" kern="1200" cap="none" spc="0" normalizeH="0" baseline="0" noProof="0" dirty="0" smtClean="0">
                        <a:ln>
                          <a:noFill/>
                        </a:ln>
                        <a:effectLst/>
                        <a:uLnTx/>
                        <a:uFillTx/>
                      </a:endParaRPr>
                    </a:p>
                    <a:p>
                      <a:endParaRPr lang="ru-RU"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400" u="none" strike="noStrike" kern="1200" cap="none" spc="0" normalizeH="0" baseline="0" noProof="0" dirty="0" smtClean="0">
                          <a:ln>
                            <a:noFill/>
                          </a:ln>
                          <a:effectLst/>
                          <a:uLnTx/>
                          <a:uFillTx/>
                        </a:rPr>
                        <a:t>Водоросли</a:t>
                      </a:r>
                    </a:p>
                    <a:p>
                      <a:endParaRPr lang="ru-R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400" u="none" strike="noStrike" kern="1200" cap="none" spc="0" normalizeH="0" baseline="0" noProof="0" dirty="0" smtClean="0">
                          <a:ln>
                            <a:noFill/>
                          </a:ln>
                          <a:effectLst/>
                          <a:uLnTx/>
                          <a:uFillTx/>
                        </a:rPr>
                        <a:t>Мхи</a:t>
                      </a:r>
                    </a:p>
                    <a:p>
                      <a:endParaRPr lang="ru-R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400" u="none" strike="noStrike" kern="1200" cap="none" spc="0" normalizeH="0" baseline="0" noProof="0" dirty="0" err="1" smtClean="0">
                          <a:ln>
                            <a:noFill/>
                          </a:ln>
                          <a:effectLst/>
                          <a:uLnTx/>
                          <a:uFillTx/>
                        </a:rPr>
                        <a:t>Папорот</a:t>
                      </a:r>
                      <a:endParaRPr kumimoji="0" lang="ru-RU" sz="24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400" u="none" strike="noStrike" kern="1200" cap="none" spc="0" normalizeH="0" baseline="0" noProof="0" dirty="0" err="1" smtClean="0">
                          <a:ln>
                            <a:noFill/>
                          </a:ln>
                          <a:effectLst/>
                          <a:uLnTx/>
                          <a:uFillTx/>
                        </a:rPr>
                        <a:t>ники</a:t>
                      </a:r>
                      <a:endParaRPr kumimoji="0" lang="ru-RU" sz="2400" u="none" strike="noStrike" kern="1200" cap="none" spc="0" normalizeH="0" baseline="0" noProof="0" dirty="0" smtClean="0">
                        <a:ln>
                          <a:noFill/>
                        </a:ln>
                        <a:effectLst/>
                        <a:uLnTx/>
                        <a:uFillTx/>
                      </a:endParaRPr>
                    </a:p>
                    <a:p>
                      <a:endParaRPr lang="ru-R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2400" u="none" strike="noStrike" kern="1200" cap="none" spc="0" normalizeH="0" baseline="0" noProof="0" dirty="0" smtClean="0">
                          <a:ln>
                            <a:noFill/>
                          </a:ln>
                          <a:effectLst/>
                          <a:uLnTx/>
                          <a:uFillTx/>
                        </a:rPr>
                        <a:t>Голосе-</a:t>
                      </a:r>
                      <a:r>
                        <a:rPr kumimoji="0" lang="ru-RU" sz="2400" u="none" strike="noStrike" kern="1200" cap="none" spc="0" normalizeH="0" baseline="0" noProof="0" dirty="0" err="1" smtClean="0">
                          <a:ln>
                            <a:noFill/>
                          </a:ln>
                          <a:effectLst/>
                          <a:uLnTx/>
                          <a:uFillTx/>
                        </a:rPr>
                        <a:t>менные</a:t>
                      </a:r>
                      <a:endParaRPr kumimoji="0" lang="ru-RU" sz="2400" u="none" strike="noStrike" kern="1200" cap="none" spc="0" normalizeH="0" baseline="0" noProof="0" dirty="0" smtClean="0">
                        <a:ln>
                          <a:noFill/>
                        </a:ln>
                        <a:effectLst/>
                        <a:uLnTx/>
                        <a:uFillTx/>
                      </a:endParaRPr>
                    </a:p>
                    <a:p>
                      <a:endParaRPr lang="ru-RU"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400" u="none" strike="noStrike" kern="1200" cap="none" spc="0" normalizeH="0" baseline="0" noProof="0" dirty="0" err="1" smtClean="0">
                          <a:ln>
                            <a:noFill/>
                          </a:ln>
                          <a:effectLst/>
                          <a:uLnTx/>
                          <a:uFillTx/>
                        </a:rPr>
                        <a:t>Покрыто-семенные</a:t>
                      </a:r>
                      <a:endParaRPr kumimoji="0" lang="ru-RU" sz="2400" u="none" strike="noStrike" kern="1200" cap="none" spc="0" normalizeH="0" baseline="0" noProof="0" dirty="0" smtClean="0">
                        <a:ln>
                          <a:noFill/>
                        </a:ln>
                        <a:effectLst/>
                        <a:uLnTx/>
                        <a:uFillTx/>
                      </a:endParaRPr>
                    </a:p>
                    <a:p>
                      <a:endParaRPr lang="ru-RU" dirty="0"/>
                    </a:p>
                  </a:txBody>
                  <a:tcPr/>
                </a:tc>
                <a:extLst>
                  <a:ext uri="{0D108BD9-81ED-4DB2-BD59-A6C34878D82A}">
                    <a16:rowId xmlns:a16="http://schemas.microsoft.com/office/drawing/2014/main" val="10000"/>
                  </a:ext>
                </a:extLst>
              </a:tr>
              <a:tr h="926675">
                <a:tc>
                  <a:txBody>
                    <a:bodyPr/>
                    <a:lstStyle/>
                    <a:p>
                      <a:r>
                        <a:rPr lang="ru-RU" sz="2000" dirty="0" smtClean="0"/>
                        <a:t>место обитания</a:t>
                      </a:r>
                      <a:endParaRPr lang="ru-RU" sz="2000" b="1" dirty="0"/>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10001"/>
                  </a:ext>
                </a:extLst>
              </a:tr>
              <a:tr h="523772">
                <a:tc>
                  <a:txBody>
                    <a:bodyPr/>
                    <a:lstStyle/>
                    <a:p>
                      <a:r>
                        <a:rPr lang="ru-RU" sz="2000" dirty="0" smtClean="0"/>
                        <a:t>строение</a:t>
                      </a:r>
                      <a:endParaRPr lang="ru-RU" sz="2000" b="1" dirty="0"/>
                    </a:p>
                  </a:txBody>
                  <a:tcPr/>
                </a:tc>
                <a:tc>
                  <a:txBody>
                    <a:bodyPr/>
                    <a:lstStyle/>
                    <a:p>
                      <a:endParaRPr lang="ru-RU"/>
                    </a:p>
                  </a:txBody>
                  <a:tcPr/>
                </a:tc>
                <a:tc>
                  <a:txBody>
                    <a:bodyPr/>
                    <a:lstStyle/>
                    <a:p>
                      <a:endParaRPr lang="ru-RU"/>
                    </a:p>
                  </a:txBody>
                  <a:tcPr/>
                </a:tc>
                <a:tc>
                  <a:txBody>
                    <a:bodyPr/>
                    <a:lstStyle/>
                    <a:p>
                      <a:endParaRPr lang="ru-RU" dirty="0"/>
                    </a:p>
                  </a:txBody>
                  <a:tcPr/>
                </a:tc>
                <a:tc>
                  <a:txBody>
                    <a:bodyPr/>
                    <a:lstStyle/>
                    <a:p>
                      <a:endParaRPr lang="ru-RU"/>
                    </a:p>
                  </a:txBody>
                  <a:tcPr/>
                </a:tc>
                <a:tc>
                  <a:txBody>
                    <a:bodyPr/>
                    <a:lstStyle/>
                    <a:p>
                      <a:endParaRPr lang="ru-RU" dirty="0"/>
                    </a:p>
                  </a:txBody>
                  <a:tcPr/>
                </a:tc>
                <a:extLst>
                  <a:ext uri="{0D108BD9-81ED-4DB2-BD59-A6C34878D82A}">
                    <a16:rowId xmlns:a16="http://schemas.microsoft.com/office/drawing/2014/main" val="10002"/>
                  </a:ext>
                </a:extLst>
              </a:tr>
              <a:tr h="523772">
                <a:tc>
                  <a:txBody>
                    <a:bodyPr/>
                    <a:lstStyle/>
                    <a:p>
                      <a:r>
                        <a:rPr lang="ru-RU" sz="2000" b="0" dirty="0" smtClean="0"/>
                        <a:t>размножение</a:t>
                      </a:r>
                      <a:endParaRPr lang="ru-RU" sz="2000" b="0" dirty="0"/>
                    </a:p>
                  </a:txBody>
                  <a:tcPr/>
                </a:tc>
                <a:tc>
                  <a:txBody>
                    <a:bodyPr/>
                    <a:lstStyle/>
                    <a:p>
                      <a:endParaRPr lang="ru-RU" dirty="0"/>
                    </a:p>
                  </a:txBody>
                  <a:tcPr/>
                </a:tc>
                <a:tc>
                  <a:txBody>
                    <a:bodyPr/>
                    <a:lstStyle/>
                    <a:p>
                      <a:endParaRPr lang="ru-RU"/>
                    </a:p>
                  </a:txBody>
                  <a:tcPr/>
                </a:tc>
                <a:tc>
                  <a:txBody>
                    <a:bodyPr/>
                    <a:lstStyle/>
                    <a:p>
                      <a:endParaRPr lang="ru-RU" dirty="0"/>
                    </a:p>
                  </a:txBody>
                  <a:tcPr/>
                </a:tc>
                <a:tc>
                  <a:txBody>
                    <a:bodyPr/>
                    <a:lstStyle/>
                    <a:p>
                      <a:endParaRPr lang="ru-RU"/>
                    </a:p>
                  </a:txBody>
                  <a:tcPr/>
                </a:tc>
                <a:tc>
                  <a:txBody>
                    <a:bodyPr/>
                    <a:lstStyle/>
                    <a:p>
                      <a:endParaRPr lang="ru-RU"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922114"/>
          </a:xfrm>
        </p:spPr>
        <p:txBody>
          <a:bodyPr>
            <a:normAutofit/>
          </a:bodyPr>
          <a:lstStyle/>
          <a:p>
            <a:r>
              <a:rPr lang="ru-RU" sz="3600" b="1" dirty="0" smtClean="0">
                <a:solidFill>
                  <a:schemeClr val="accent2">
                    <a:lumMod val="50000"/>
                  </a:schemeClr>
                </a:solidFill>
                <a:latin typeface="Times New Roman" pitchFamily="18" charset="0"/>
                <a:cs typeface="Times New Roman" pitchFamily="18" charset="0"/>
              </a:rPr>
              <a:t>Приём «Чтение с остановками»</a:t>
            </a:r>
            <a:endParaRPr lang="ru-RU" sz="36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r>
              <a:rPr lang="ru-RU" dirty="0" smtClean="0"/>
              <a:t>Текст делится на смысловые части. Задачей учителя является найти оптимальные места для остановки. До начала чтения происходит актуализация информации, опора на предшествующие знания из естественнонаучных  дисциплин. Уже на основе названия текста, информации об авторе учащиеся могут получить некоторые сведения по теме обсуждения. Затем, читая первую часть текста, они уточняют свои первоначальные представления. </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0066"/>
          </a:xfrm>
        </p:spPr>
        <p:txBody>
          <a:bodyPr>
            <a:normAutofit fontScale="90000"/>
          </a:bodyPr>
          <a:lstStyle/>
          <a:p>
            <a:r>
              <a:rPr lang="ru-RU" sz="3600" b="1" dirty="0" smtClean="0">
                <a:solidFill>
                  <a:schemeClr val="accent2">
                    <a:lumMod val="50000"/>
                  </a:schemeClr>
                </a:solidFill>
                <a:latin typeface="Times New Roman" pitchFamily="18" charset="0"/>
                <a:cs typeface="Times New Roman" pitchFamily="18" charset="0"/>
              </a:rPr>
              <a:t>Опорный конспект</a:t>
            </a:r>
            <a:endParaRPr lang="ru-RU" sz="36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0" y="620688"/>
            <a:ext cx="9324528" cy="5853264"/>
          </a:xfrm>
        </p:spPr>
        <p:txBody>
          <a:bodyPr>
            <a:noAutofit/>
          </a:bodyPr>
          <a:lstStyle/>
          <a:p>
            <a:r>
              <a:rPr lang="ru-RU" dirty="0" smtClean="0">
                <a:latin typeface="Times New Roman" pitchFamily="18" charset="0"/>
                <a:cs typeface="Times New Roman" pitchFamily="18" charset="0"/>
              </a:rPr>
              <a:t>Данный прием может быть использован для осмысления учебного материала.</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Учащиеся получают задание самостоятельно изучить новый материал и составляют по нему опорный конспект. Далее все конспекты помещаются на доску, и происходит обсуждение представленных конспектов с параллельным изложением учебного материала учащимися. В конце урока можно выбрать лучшие конспекты совместно учителю с учениками. Критериями оценки их могут быть:</a:t>
            </a:r>
          </a:p>
          <a:p>
            <a:pPr lvl="0"/>
            <a:r>
              <a:rPr lang="ru-RU" dirty="0" smtClean="0">
                <a:latin typeface="Times New Roman" pitchFamily="18" charset="0"/>
                <a:cs typeface="Times New Roman" pitchFamily="18" charset="0"/>
              </a:rPr>
              <a:t>полнота и логика изложения; наличие схем, таблиц;</a:t>
            </a:r>
          </a:p>
          <a:p>
            <a:pPr lvl="0"/>
            <a:r>
              <a:rPr lang="ru-RU" dirty="0" smtClean="0">
                <a:latin typeface="Times New Roman" pitchFamily="18" charset="0"/>
                <a:cs typeface="Times New Roman" pitchFamily="18" charset="0"/>
              </a:rPr>
              <a:t>качество оформления; оригинальность;</a:t>
            </a:r>
          </a:p>
          <a:p>
            <a:pPr lvl="0"/>
            <a:r>
              <a:rPr lang="ru-RU" dirty="0" smtClean="0">
                <a:latin typeface="Times New Roman" pitchFamily="18" charset="0"/>
                <a:cs typeface="Times New Roman" pitchFamily="18" charset="0"/>
              </a:rPr>
              <a:t>понятность и доступность изложения материала. </a:t>
            </a:r>
          </a:p>
          <a:p>
            <a:r>
              <a:rPr lang="ru-RU" dirty="0" smtClean="0">
                <a:latin typeface="Times New Roman" pitchFamily="18" charset="0"/>
                <a:cs typeface="Times New Roman" pitchFamily="18" charset="0"/>
              </a:rPr>
              <a:t>При использовании данного приема можно предложить учащимся выбрать форму для составления опорного конспекта. Опорные конспекты могут быть представлены в виде тезисов, схем, а также рисунков. Данное задание выполняется индивидуально, в паре или группе. </a:t>
            </a:r>
          </a:p>
          <a:p>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smtClean="0">
                <a:solidFill>
                  <a:schemeClr val="tx2">
                    <a:lumMod val="75000"/>
                  </a:schemeClr>
                </a:solidFill>
                <a:latin typeface="Times New Roman" pitchFamily="18" charset="0"/>
                <a:cs typeface="Times New Roman" pitchFamily="18" charset="0"/>
              </a:rPr>
              <a:t>                   </a:t>
            </a:r>
            <a:r>
              <a:rPr lang="ru-RU" sz="3200" b="1" dirty="0" smtClean="0">
                <a:solidFill>
                  <a:schemeClr val="tx2">
                    <a:lumMod val="75000"/>
                  </a:schemeClr>
                </a:solidFill>
                <a:latin typeface="Times New Roman" pitchFamily="18" charset="0"/>
                <a:cs typeface="Times New Roman" pitchFamily="18" charset="0"/>
              </a:rPr>
              <a:t>Смысловое чтение</a:t>
            </a:r>
            <a:br>
              <a:rPr lang="ru-RU" sz="3200" b="1" dirty="0" smtClean="0">
                <a:solidFill>
                  <a:schemeClr val="tx2">
                    <a:lumMod val="75000"/>
                  </a:schemeClr>
                </a:solidFill>
                <a:latin typeface="Times New Roman" pitchFamily="18" charset="0"/>
                <a:cs typeface="Times New Roman" pitchFamily="18" charset="0"/>
              </a:rPr>
            </a:br>
            <a:endParaRPr lang="ru-RU" sz="3200" dirty="0"/>
          </a:p>
        </p:txBody>
      </p:sp>
      <p:sp>
        <p:nvSpPr>
          <p:cNvPr id="3" name="Содержимое 2"/>
          <p:cNvSpPr>
            <a:spLocks noGrp="1"/>
          </p:cNvSpPr>
          <p:nvPr>
            <p:ph sz="quarter" idx="1"/>
          </p:nvPr>
        </p:nvSpPr>
        <p:spPr/>
        <p:txBody>
          <a:bodyPr/>
          <a:lstStyle/>
          <a:p>
            <a:pPr algn="ctr">
              <a:buNone/>
            </a:pPr>
            <a:r>
              <a:rPr lang="en-US" dirty="0" smtClean="0">
                <a:solidFill>
                  <a:srgbClr val="FF0000"/>
                </a:solidFill>
                <a:latin typeface="Times New Roman" pitchFamily="18" charset="0"/>
                <a:cs typeface="Times New Roman" pitchFamily="18" charset="0"/>
              </a:rPr>
              <a:t> </a:t>
            </a:r>
            <a:r>
              <a:rPr lang="ru-RU" dirty="0" smtClean="0">
                <a:solidFill>
                  <a:srgbClr val="FF0000"/>
                </a:solidFill>
                <a:latin typeface="Times New Roman" pitchFamily="18" charset="0"/>
                <a:cs typeface="Times New Roman" pitchFamily="18" charset="0"/>
              </a:rPr>
              <a:t>                                       Кто не умеет читать, </a:t>
            </a:r>
          </a:p>
          <a:p>
            <a:pPr>
              <a:buNone/>
            </a:pPr>
            <a:r>
              <a:rPr lang="ru-RU" dirty="0" smtClean="0">
                <a:solidFill>
                  <a:srgbClr val="FF0000"/>
                </a:solidFill>
                <a:latin typeface="Times New Roman" pitchFamily="18" charset="0"/>
                <a:cs typeface="Times New Roman" pitchFamily="18" charset="0"/>
              </a:rPr>
              <a:t>                                                   тот не умеет  мыслить.</a:t>
            </a:r>
          </a:p>
          <a:p>
            <a:pPr algn="ctr">
              <a:buNone/>
            </a:pPr>
            <a:r>
              <a:rPr lang="ru-RU" i="1" dirty="0" smtClean="0">
                <a:solidFill>
                  <a:srgbClr val="FF0000"/>
                </a:solidFill>
                <a:latin typeface="Arial" charset="0"/>
              </a:rPr>
              <a:t>                                                        </a:t>
            </a:r>
            <a:r>
              <a:rPr lang="ru-RU" dirty="0" smtClean="0">
                <a:solidFill>
                  <a:srgbClr val="FF0000"/>
                </a:solidFill>
                <a:latin typeface="Times New Roman" pitchFamily="18" charset="0"/>
                <a:cs typeface="Times New Roman" pitchFamily="18" charset="0"/>
              </a:rPr>
              <a:t>В.А.Сухомлинский</a:t>
            </a:r>
            <a:endParaRPr lang="ru-RU" dirty="0" smtClean="0"/>
          </a:p>
          <a:p>
            <a:pPr>
              <a:buNone/>
              <a:defRPr/>
            </a:pPr>
            <a:endParaRPr lang="ru-RU" dirty="0" smtClean="0"/>
          </a:p>
          <a:p>
            <a:pPr algn="just">
              <a:buNone/>
              <a:defRPr/>
            </a:pPr>
            <a:r>
              <a:rPr lang="ru-RU" dirty="0" smtClean="0">
                <a:solidFill>
                  <a:srgbClr val="002060"/>
                </a:solidFill>
                <a:latin typeface="Times New Roman" pitchFamily="18" charset="0"/>
                <a:cs typeface="Times New Roman" pitchFamily="18" charset="0"/>
              </a:rPr>
              <a:t>   </a:t>
            </a:r>
            <a:r>
              <a:rPr lang="ru-RU" sz="2800" dirty="0" smtClean="0">
                <a:solidFill>
                  <a:srgbClr val="002060"/>
                </a:solidFill>
                <a:latin typeface="Times New Roman" pitchFamily="18" charset="0"/>
                <a:cs typeface="Times New Roman" pitchFamily="18" charset="0"/>
              </a:rPr>
              <a:t>Цель – формирование умения воспринимать текст как </a:t>
            </a:r>
            <a:r>
              <a:rPr lang="ru-RU" sz="2800" b="1" i="1" dirty="0" smtClean="0">
                <a:solidFill>
                  <a:srgbClr val="002060"/>
                </a:solidFill>
                <a:latin typeface="Times New Roman" pitchFamily="18" charset="0"/>
                <a:cs typeface="Times New Roman" pitchFamily="18" charset="0"/>
              </a:rPr>
              <a:t>единое смысловое целое (точно и полно понять </a:t>
            </a:r>
            <a:r>
              <a:rPr lang="ru-RU" sz="2800" dirty="0" smtClean="0">
                <a:solidFill>
                  <a:srgbClr val="002060"/>
                </a:solidFill>
                <a:latin typeface="Times New Roman" pitchFamily="18" charset="0"/>
                <a:cs typeface="Times New Roman" pitchFamily="18" charset="0"/>
              </a:rPr>
              <a:t>содержание текста и практически осмыслить извлеченную информацию)</a:t>
            </a:r>
          </a:p>
          <a:p>
            <a:pPr>
              <a:buNone/>
              <a:defRPr/>
            </a:pPr>
            <a:endParaRPr lang="ru-RU" dirty="0" smtClean="0"/>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7467600" cy="1008112"/>
          </a:xfrm>
        </p:spPr>
        <p:txBody>
          <a:bodyPr>
            <a:noAutofit/>
          </a:bodyPr>
          <a:lstStyle/>
          <a:p>
            <a:r>
              <a:rPr lang="ru-RU" sz="3600" b="1" dirty="0" smtClean="0">
                <a:solidFill>
                  <a:schemeClr val="accent2">
                    <a:lumMod val="50000"/>
                  </a:schemeClr>
                </a:solidFill>
                <a:latin typeface="Times New Roman" pitchFamily="18" charset="0"/>
                <a:cs typeface="Times New Roman" pitchFamily="18" charset="0"/>
              </a:rPr>
              <a:t>Приём «Определение понятий»</a:t>
            </a:r>
            <a:br>
              <a:rPr lang="ru-RU" sz="3600" b="1" dirty="0" smtClean="0">
                <a:solidFill>
                  <a:schemeClr val="accent2">
                    <a:lumMod val="50000"/>
                  </a:schemeClr>
                </a:solidFill>
                <a:latin typeface="Times New Roman" pitchFamily="18" charset="0"/>
                <a:cs typeface="Times New Roman" pitchFamily="18" charset="0"/>
              </a:rPr>
            </a:br>
            <a:endParaRPr lang="ru-RU" sz="36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457200" y="1268760"/>
            <a:ext cx="7467600" cy="5205192"/>
          </a:xfrm>
        </p:spPr>
        <p:txBody>
          <a:bodyPr>
            <a:normAutofit lnSpcReduction="10000"/>
          </a:bodyPr>
          <a:lstStyle/>
          <a:p>
            <a:r>
              <a:rPr lang="ru-RU" dirty="0" smtClean="0"/>
              <a:t> </a:t>
            </a:r>
            <a:r>
              <a:rPr lang="ru-RU" sz="2800" dirty="0" smtClean="0">
                <a:latin typeface="Times New Roman" pitchFamily="18" charset="0"/>
                <a:cs typeface="Times New Roman" pitchFamily="18" charset="0"/>
              </a:rPr>
              <a:t>Учащиеся самостоятельно знакомятся с текстом. Работая в группе, школьники находят в нем незнакомые им термины и понятия, записывают их в тетрадь и дают им определения. После этого группы по очереди задают вопросы друг другу на знание определений. Одна из групп может выступить в роли эксперта и оценить правильность ответов на вопросы. В конце урока учитель подводит итог и называет группу, которая дала наибольшее количество правильных ответов.</a:t>
            </a:r>
          </a:p>
          <a:p>
            <a:endParaRPr lang="ru-RU" sz="28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363272" cy="724942"/>
          </a:xfrm>
        </p:spPr>
        <p:txBody>
          <a:bodyPr>
            <a:noAutofit/>
          </a:bodyPr>
          <a:lstStyle/>
          <a:p>
            <a:r>
              <a:rPr lang="ru-RU" sz="3600" b="1" i="1" dirty="0" smtClean="0">
                <a:latin typeface="Times New Roman" pitchFamily="18" charset="0"/>
                <a:cs typeface="Times New Roman" pitchFamily="18" charset="0"/>
              </a:rPr>
              <a:t/>
            </a:r>
            <a:br>
              <a:rPr lang="ru-RU" sz="3600" b="1" i="1"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
            </a:r>
            <a:br>
              <a:rPr lang="ru-RU" sz="3600" b="1" i="1"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
            </a:r>
            <a:br>
              <a:rPr lang="ru-RU" sz="3600" b="1" i="1"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
            </a:r>
            <a:br>
              <a:rPr lang="ru-RU" sz="3600" b="1" i="1"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
            </a:r>
            <a:br>
              <a:rPr lang="ru-RU" sz="3600" b="1" i="1"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
            </a:r>
            <a:br>
              <a:rPr lang="ru-RU" sz="3600" b="1" i="1" dirty="0" smtClean="0">
                <a:latin typeface="Times New Roman" pitchFamily="18" charset="0"/>
                <a:cs typeface="Times New Roman" pitchFamily="18" charset="0"/>
              </a:rPr>
            </a:br>
            <a:r>
              <a:rPr lang="ru-RU" sz="3600" b="1" dirty="0" smtClean="0">
                <a:latin typeface="Times New Roman" pitchFamily="18" charset="0"/>
                <a:cs typeface="Times New Roman" pitchFamily="18" charset="0"/>
              </a:rPr>
              <a:t/>
            </a:r>
            <a:br>
              <a:rPr lang="ru-RU" sz="3600" b="1"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 </a:t>
            </a:r>
            <a:r>
              <a:rPr lang="ru-RU" sz="3600" b="1" dirty="0" smtClean="0">
                <a:solidFill>
                  <a:schemeClr val="accent2">
                    <a:lumMod val="50000"/>
                  </a:schemeClr>
                </a:solidFill>
                <a:latin typeface="Times New Roman" pitchFamily="18" charset="0"/>
                <a:cs typeface="Times New Roman" pitchFamily="18" charset="0"/>
              </a:rPr>
              <a:t>Приём «Ключевые (опорные) слова (термины)»</a:t>
            </a:r>
            <a:endParaRPr lang="ru-RU" sz="36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92500"/>
          </a:bodyPr>
          <a:lstStyle/>
          <a:p>
            <a:r>
              <a:rPr lang="ru-RU" dirty="0" smtClean="0">
                <a:latin typeface="Times New Roman" pitchFamily="18" charset="0"/>
                <a:cs typeface="Times New Roman" pitchFamily="18" charset="0"/>
              </a:rPr>
              <a:t>Учитель выбирает 4–7 ключевых слов (в зависимости от объема текста, в котором они встречаются) и выписывает их на доску. Учащиеся, работая в группе, паре или индивидуально, дают общую трактовку этих терминов и предполагают, как они будут применяться в конкретном контексте той темы, которую им сейчас предстоит изучить: а) восстанавливают   сюжет  учения, теории, в которой фигурируют эти понятия; б) воспроизводят какой-либо  биологический процесс, опираясь на эти слова (фотосинтез, биосинтез, дыхание и т.д.); в) грамотно используя эти слова в создаваемом тексте. После знакомства с текстом необходимо вернуться к ключевым словам и обсудить обнаруженные совпадения или разногласия. </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496944" cy="778098"/>
          </a:xfrm>
        </p:spPr>
        <p:txBody>
          <a:bodyPr>
            <a:normAutofit fontScale="90000"/>
          </a:bodyPr>
          <a:lstStyle/>
          <a:p>
            <a:r>
              <a:rPr lang="ru-RU" dirty="0" smtClean="0"/>
              <a:t/>
            </a:r>
            <a:br>
              <a:rPr lang="ru-RU" dirty="0" smtClean="0"/>
            </a:br>
            <a:r>
              <a:rPr lang="ru-RU" sz="3200" b="1" dirty="0" smtClean="0">
                <a:latin typeface="Times New Roman" pitchFamily="18" charset="0"/>
                <a:cs typeface="Times New Roman" pitchFamily="18" charset="0"/>
              </a:rPr>
              <a:t> </a:t>
            </a:r>
            <a:r>
              <a:rPr lang="ru-RU" sz="3200" b="1" dirty="0" smtClean="0">
                <a:solidFill>
                  <a:schemeClr val="accent2">
                    <a:lumMod val="50000"/>
                  </a:schemeClr>
                </a:solidFill>
                <a:latin typeface="Times New Roman" pitchFamily="18" charset="0"/>
                <a:cs typeface="Times New Roman" pitchFamily="18" charset="0"/>
              </a:rPr>
              <a:t>Приём «Перепутанные логические цепочки»</a:t>
            </a:r>
            <a:endParaRPr lang="ru-RU" dirty="0">
              <a:solidFill>
                <a:schemeClr val="accent2">
                  <a:lumMod val="50000"/>
                </a:schemeClr>
              </a:solidFill>
            </a:endParaRPr>
          </a:p>
        </p:txBody>
      </p:sp>
      <p:sp>
        <p:nvSpPr>
          <p:cNvPr id="3" name="Содержимое 2"/>
          <p:cNvSpPr>
            <a:spLocks noGrp="1"/>
          </p:cNvSpPr>
          <p:nvPr>
            <p:ph sz="quarter" idx="1"/>
          </p:nvPr>
        </p:nvSpPr>
        <p:spPr>
          <a:xfrm>
            <a:off x="251520" y="1124744"/>
            <a:ext cx="8892480" cy="5349208"/>
          </a:xfrm>
        </p:spPr>
        <p:txBody>
          <a:bodyPr>
            <a:normAutofit fontScale="77500" lnSpcReduction="20000"/>
          </a:bodyPr>
          <a:lstStyle/>
          <a:p>
            <a:r>
              <a:rPr lang="ru-RU" sz="2800" dirty="0" smtClean="0">
                <a:latin typeface="Times New Roman" pitchFamily="18" charset="0"/>
                <a:cs typeface="Times New Roman" pitchFamily="18" charset="0"/>
              </a:rPr>
              <a:t>I вариант. Ключевые слова располагаются в специально «перепутанной» логической последовательности. После знакомства с текстом, учащимся предлагается восстановить нарушенную последовательность.</a:t>
            </a:r>
          </a:p>
          <a:p>
            <a:r>
              <a:rPr lang="ru-RU" sz="2800" dirty="0" smtClean="0">
                <a:latin typeface="Times New Roman" pitchFamily="18" charset="0"/>
                <a:cs typeface="Times New Roman" pitchFamily="18" charset="0"/>
              </a:rPr>
              <a:t>II вариант. На отдельных листах выписываются 5–6 событий из текста и демонстрируются классу в заведомо нарушенной последовательности. Учащимся предлагается восстановить правильный порядок хронологической или причинно-следственной цепи. После прочтения текста необходимо определить, верны ли были их предположения.</a:t>
            </a:r>
          </a:p>
          <a:p>
            <a:pPr>
              <a:buNone/>
            </a:pPr>
            <a:r>
              <a:rPr lang="ru-RU" sz="2800" dirty="0" smtClean="0">
                <a:latin typeface="Times New Roman" pitchFamily="18" charset="0"/>
                <a:cs typeface="Times New Roman" pitchFamily="18" charset="0"/>
              </a:rPr>
              <a:t> Тема «Пищевые связи»</a:t>
            </a:r>
          </a:p>
          <a:p>
            <a:pPr>
              <a:buNone/>
            </a:pPr>
            <a:r>
              <a:rPr lang="ru-RU" sz="2800" dirty="0" smtClean="0">
                <a:latin typeface="Times New Roman" pitchFamily="18" charset="0"/>
                <a:cs typeface="Times New Roman" pitchFamily="18" charset="0"/>
              </a:rPr>
              <a:t>  Цепь        питания:</a:t>
            </a:r>
          </a:p>
          <a:p>
            <a:pPr>
              <a:buNone/>
            </a:pPr>
            <a:r>
              <a:rPr lang="ru-RU" sz="2800" dirty="0" smtClean="0">
                <a:latin typeface="Times New Roman" pitchFamily="18" charset="0"/>
                <a:cs typeface="Times New Roman" pitchFamily="18" charset="0"/>
              </a:rPr>
              <a:t>                     Производители    →     Потребители      →     «</a:t>
            </a:r>
            <a:r>
              <a:rPr lang="ru-RU" sz="2800" dirty="0" err="1" smtClean="0">
                <a:latin typeface="Times New Roman" pitchFamily="18" charset="0"/>
                <a:cs typeface="Times New Roman" pitchFamily="18" charset="0"/>
              </a:rPr>
              <a:t>Разлагатели</a:t>
            </a:r>
            <a:r>
              <a:rPr lang="ru-RU" sz="2800" dirty="0" smtClean="0">
                <a:latin typeface="Times New Roman" pitchFamily="18" charset="0"/>
                <a:cs typeface="Times New Roman" pitchFamily="18" charset="0"/>
              </a:rPr>
              <a:t>»</a:t>
            </a:r>
          </a:p>
          <a:p>
            <a:pPr>
              <a:buNone/>
            </a:pP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buNone/>
            </a:pPr>
            <a:r>
              <a:rPr lang="ru-RU" sz="2800" dirty="0" smtClean="0">
                <a:latin typeface="Times New Roman" pitchFamily="18" charset="0"/>
                <a:cs typeface="Times New Roman" pitchFamily="18" charset="0"/>
              </a:rPr>
              <a:t>                    растения                        животные                  бактерии, грибы</a:t>
            </a:r>
          </a:p>
          <a:p>
            <a:pPr>
              <a:buNone/>
            </a:pPr>
            <a:r>
              <a:rPr lang="ru-RU" sz="2800" i="1" dirty="0" smtClean="0">
                <a:latin typeface="Times New Roman" pitchFamily="18" charset="0"/>
                <a:cs typeface="Times New Roman" pitchFamily="18" charset="0"/>
              </a:rPr>
              <a:t>         Яблоня → гусеница плодожорки→ синица→ кошка → бактерии</a:t>
            </a:r>
            <a:endParaRPr lang="ru-RU" sz="2800" dirty="0" smtClean="0">
              <a:latin typeface="Times New Roman" pitchFamily="18" charset="0"/>
              <a:cs typeface="Times New Roman" pitchFamily="18" charset="0"/>
            </a:endParaRPr>
          </a:p>
          <a:p>
            <a:r>
              <a:rPr lang="ru-RU" sz="2800" dirty="0" smtClean="0">
                <a:latin typeface="Times New Roman" pitchFamily="18" charset="0"/>
                <a:cs typeface="Times New Roman" pitchFamily="18" charset="0"/>
              </a:rPr>
              <a:t> </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0066"/>
          </a:xfrm>
        </p:spPr>
        <p:txBody>
          <a:bodyPr>
            <a:normAutofit fontScale="90000"/>
          </a:bodyPr>
          <a:lstStyle/>
          <a:p>
            <a:r>
              <a:rPr lang="ru-RU" sz="3600" b="1" dirty="0" err="1" smtClean="0">
                <a:solidFill>
                  <a:schemeClr val="accent2">
                    <a:lumMod val="50000"/>
                  </a:schemeClr>
                </a:solidFill>
                <a:latin typeface="Times New Roman" pitchFamily="18" charset="0"/>
                <a:cs typeface="Times New Roman" pitchFamily="18" charset="0"/>
              </a:rPr>
              <a:t>Интеллект-карты</a:t>
            </a:r>
            <a:endParaRPr lang="ru-RU" sz="36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0" y="836712"/>
            <a:ext cx="9144000" cy="6336704"/>
          </a:xfrm>
        </p:spPr>
        <p:txBody>
          <a:bodyPr>
            <a:normAutofit fontScale="85000" lnSpcReduction="20000"/>
          </a:bodyPr>
          <a:lstStyle/>
          <a:p>
            <a:r>
              <a:rPr lang="ru-RU" b="1" dirty="0" smtClean="0"/>
              <a:t>Карта познания </a:t>
            </a:r>
            <a:r>
              <a:rPr lang="ru-RU" dirty="0" smtClean="0"/>
              <a:t>– наглядно-графический способ обобщения знаний. Каждая карта упорядочена, индивидуальна и рациональна. Она развивает способность анализировать понятия или явления, находить между ними взаимосвязь, помогает увидеть картину в целом. В карте могут использоваться знаки, символы, рисунки, различные цвета, что способствует развитию творчества у школьников. </a:t>
            </a:r>
          </a:p>
          <a:p>
            <a:pPr>
              <a:buNone/>
            </a:pPr>
            <a:r>
              <a:rPr lang="ru-RU" dirty="0" smtClean="0"/>
              <a:t>   </a:t>
            </a:r>
            <a:r>
              <a:rPr lang="ru-RU" b="1" i="1" dirty="0" smtClean="0"/>
              <a:t>Правила составления карты познания</a:t>
            </a:r>
            <a:r>
              <a:rPr lang="ru-RU" dirty="0" smtClean="0"/>
              <a:t>:</a:t>
            </a:r>
          </a:p>
          <a:p>
            <a:r>
              <a:rPr lang="ru-RU" dirty="0" smtClean="0"/>
              <a:t>1. Ключевое понятие помещается в центр листа. </a:t>
            </a:r>
          </a:p>
          <a:p>
            <a:r>
              <a:rPr lang="ru-RU" dirty="0" smtClean="0"/>
              <a:t>2. От него отходят ветви первого порядка, на которых помещаются слова, сочетания, образы, факты, связанные с ключевым понятием или темой. Для обозначения каждого понятия используется не более трех слов.</a:t>
            </a:r>
          </a:p>
          <a:p>
            <a:r>
              <a:rPr lang="ru-RU" dirty="0" smtClean="0"/>
              <a:t>3. От этих линий отходят линии второго порядка, на которых помещаются понятия, уточняющие первоначальные, и т.д.</a:t>
            </a:r>
          </a:p>
          <a:p>
            <a:r>
              <a:rPr lang="ru-RU" dirty="0" smtClean="0"/>
              <a:t>4. Линии изображаются изогнутыми, а не прямыми. Если существует связь между явлениями или понятиями, линии могут соединяться.</a:t>
            </a:r>
          </a:p>
          <a:p>
            <a:r>
              <a:rPr lang="ru-RU" dirty="0" smtClean="0"/>
              <a:t>5. При составлении карты необходимо использовать меньше слов, больше цвета, символов и рисунков. </a:t>
            </a:r>
          </a:p>
          <a:p>
            <a:r>
              <a:rPr lang="ru-RU" dirty="0" smtClean="0"/>
              <a:t>В результате такой работы создается наглядная структура, графически отображающая работу мысли учащихся по теме обсуждения, что позволяет выйти на новые знания, обобщить и систематизировать информацию.</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Рисунок 1" descr="16"/>
          <p:cNvPicPr>
            <a:picLocks noGrp="1" noChangeAspect="1" noChangeArrowheads="1"/>
          </p:cNvPicPr>
          <p:nvPr>
            <p:ph sz="quarter" idx="1"/>
          </p:nvPr>
        </p:nvPicPr>
        <p:blipFill rotWithShape="1">
          <a:blip r:embed="rId2" cstate="email">
            <a:extLst>
              <a:ext uri="{28A0092B-C50C-407E-A947-70E740481C1C}">
                <a14:useLocalDpi xmlns:a14="http://schemas.microsoft.com/office/drawing/2010/main"/>
              </a:ext>
            </a:extLst>
          </a:blip>
          <a:srcRect l="1961" t="-1763"/>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778098"/>
          </a:xfrm>
        </p:spPr>
        <p:txBody>
          <a:bodyPr>
            <a:normAutofit fontScale="90000"/>
          </a:bodyPr>
          <a:lstStyle/>
          <a:p>
            <a:r>
              <a:rPr lang="ru-RU" sz="3200" b="1" dirty="0" smtClean="0">
                <a:solidFill>
                  <a:schemeClr val="accent2">
                    <a:lumMod val="50000"/>
                  </a:schemeClr>
                </a:solidFill>
                <a:latin typeface="Times New Roman" pitchFamily="18" charset="0"/>
                <a:cs typeface="Times New Roman" pitchFamily="18" charset="0"/>
              </a:rPr>
              <a:t>Кластер (пучок, созвездие, смысловые блоки) </a:t>
            </a:r>
            <a:endParaRPr lang="ru-RU" b="1" dirty="0">
              <a:solidFill>
                <a:schemeClr val="accent2">
                  <a:lumMod val="50000"/>
                </a:schemeClr>
              </a:solidFill>
            </a:endParaRPr>
          </a:p>
        </p:txBody>
      </p:sp>
      <p:sp>
        <p:nvSpPr>
          <p:cNvPr id="3" name="Содержимое 2"/>
          <p:cNvSpPr>
            <a:spLocks noGrp="1"/>
          </p:cNvSpPr>
          <p:nvPr>
            <p:ph sz="quarter" idx="1"/>
          </p:nvPr>
        </p:nvSpPr>
        <p:spPr>
          <a:xfrm>
            <a:off x="0" y="1124744"/>
            <a:ext cx="8892480" cy="5733256"/>
          </a:xfrm>
        </p:spPr>
        <p:txBody>
          <a:bodyPr>
            <a:normAutofit lnSpcReduction="10000"/>
          </a:bodyPr>
          <a:lstStyle/>
          <a:p>
            <a:r>
              <a:rPr lang="ru-RU" b="1" dirty="0" smtClean="0">
                <a:latin typeface="Times New Roman" pitchFamily="18" charset="0"/>
                <a:cs typeface="Times New Roman" pitchFamily="18" charset="0"/>
              </a:rPr>
              <a:t>Кластер</a:t>
            </a:r>
            <a:r>
              <a:rPr lang="ru-RU" dirty="0" smtClean="0">
                <a:latin typeface="Times New Roman" pitchFamily="18" charset="0"/>
                <a:cs typeface="Times New Roman" pitchFamily="18" charset="0"/>
              </a:rPr>
              <a:t> – в данном случае это способ графической организации материала. На чистом листе (классной доске) посередине написать ключевое слово или предложение, которое является ядром темы. Вокруг ключевого слова записать слова, предложения, выражающие основные идеи, факты, образы по данной теме (модель «Растительная клетка»). По мере записи, слова соединяются прямыми линиями с ключевым понятием. В свою очередь у каждого «спутника» появляются свои «спутники», устанавливаются новые логические связи. </a:t>
            </a:r>
          </a:p>
          <a:p>
            <a:r>
              <a:rPr lang="ru-RU" dirty="0" smtClean="0">
                <a:latin typeface="Times New Roman" pitchFamily="18" charset="0"/>
                <a:cs typeface="Times New Roman" pitchFamily="18" charset="0"/>
              </a:rPr>
              <a:t>Получив информацию от учащихся и выстроив «информационное поле», следует провести конкретизацию идей, фактов, образов, связанных с ключевым словом, найти как можно больше связей между понятиями и явлениями. Такую работу надо продолжать пока идеи не иссякнут. После прочтения текста можно вернуться к кластеру и внести необходимые изменения или дополнения. </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143116"/>
            <a:ext cx="7776864" cy="3908762"/>
          </a:xfrm>
          <a:prstGeom prst="rect">
            <a:avLst/>
          </a:prstGeom>
        </p:spPr>
        <p:txBody>
          <a:bodyPr wrap="square">
            <a:spAutoFit/>
          </a:bodyPr>
          <a:lstStyle/>
          <a:p>
            <a:r>
              <a:rPr lang="en-US" sz="4000" dirty="0" smtClean="0">
                <a:latin typeface="Times New Roman" pitchFamily="18" charset="0"/>
                <a:cs typeface="Times New Roman" pitchFamily="18" charset="0"/>
                <a:hlinkClick r:id="rId2"/>
              </a:rPr>
              <a:t>http://learningapps.org/</a:t>
            </a:r>
            <a:endParaRPr lang="en-US" sz="40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ru-RU" sz="2800" dirty="0" smtClean="0">
                <a:latin typeface="Times New Roman" pitchFamily="18" charset="0"/>
                <a:cs typeface="Times New Roman" pitchFamily="18" charset="0"/>
              </a:rPr>
              <a:t>Формирование </a:t>
            </a:r>
            <a:r>
              <a:rPr lang="ru-RU" sz="2800" dirty="0">
                <a:latin typeface="Times New Roman" pitchFamily="18" charset="0"/>
                <a:cs typeface="Times New Roman" pitchFamily="18" charset="0"/>
              </a:rPr>
              <a:t>универсальных учебных действий в основной школе: от действия к мысли. Система заданий: пособие для учителя/под редакцией  </a:t>
            </a:r>
            <a:endParaRPr lang="ru-RU" sz="2800" dirty="0" smtClean="0">
              <a:latin typeface="Times New Roman" pitchFamily="18" charset="0"/>
              <a:cs typeface="Times New Roman" pitchFamily="18" charset="0"/>
            </a:endParaRPr>
          </a:p>
          <a:p>
            <a:pPr algn="just"/>
            <a:r>
              <a:rPr lang="ru-RU" sz="2800" dirty="0" smtClean="0">
                <a:latin typeface="Times New Roman" pitchFamily="18" charset="0"/>
                <a:cs typeface="Times New Roman" pitchFamily="18" charset="0"/>
              </a:rPr>
              <a:t>А.Г</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Асмолова</a:t>
            </a:r>
            <a:r>
              <a:rPr lang="ru-RU" sz="2800" dirty="0">
                <a:latin typeface="Times New Roman" pitchFamily="18" charset="0"/>
                <a:cs typeface="Times New Roman" pitchFamily="18" charset="0"/>
              </a:rPr>
              <a:t>. – М</a:t>
            </a:r>
            <a:r>
              <a:rPr lang="ru-RU"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Просвещение</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2010</a:t>
            </a:r>
            <a:endParaRPr lang="ru-RU" sz="2800" dirty="0">
              <a:latin typeface="Times New Roman" pitchFamily="18" charset="0"/>
              <a:cs typeface="Times New Roman" pitchFamily="18" charset="0"/>
            </a:endParaRPr>
          </a:p>
          <a:p>
            <a:pPr>
              <a:tabLst>
                <a:tab pos="1789113" algn="l"/>
              </a:tabLst>
            </a:pPr>
            <a:endParaRPr lang="ru-RU" sz="4000" dirty="0">
              <a:latin typeface="Times New Roman" pitchFamily="18" charset="0"/>
              <a:cs typeface="Times New Roman" pitchFamily="18"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50106"/>
          </a:xfrm>
        </p:spPr>
        <p:txBody>
          <a:bodyPr>
            <a:normAutofit/>
          </a:bodyPr>
          <a:lstStyle/>
          <a:p>
            <a:pPr algn="ctr"/>
            <a:r>
              <a:rPr lang="ru-RU" sz="3600" b="1" dirty="0" smtClean="0">
                <a:solidFill>
                  <a:srgbClr val="C00000"/>
                </a:solidFill>
                <a:latin typeface="Times New Roman" pitchFamily="18" charset="0"/>
                <a:cs typeface="Times New Roman" pitchFamily="18" charset="0"/>
              </a:rPr>
              <a:t>Требования  ФГОС</a:t>
            </a:r>
            <a:endParaRPr lang="ru-RU" sz="3600" b="1"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457200" y="1412776"/>
            <a:ext cx="7715200" cy="5061176"/>
          </a:xfrm>
        </p:spPr>
        <p:txBody>
          <a:bodyPr>
            <a:normAutofit fontScale="92500" lnSpcReduction="10000"/>
          </a:bodyPr>
          <a:lstStyle/>
          <a:p>
            <a:pPr>
              <a:buNone/>
            </a:pPr>
            <a:r>
              <a:rPr lang="ru-RU" sz="2800" dirty="0" smtClean="0">
                <a:latin typeface="Times New Roman" pitchFamily="18" charset="0"/>
                <a:cs typeface="Times New Roman" pitchFamily="18" charset="0"/>
              </a:rPr>
              <a:t>В ФГОС ООО одним из требований к образовательному процессу в формировании УУД, является формирование стратегии смыслового чтения и работа с текстом:</a:t>
            </a:r>
          </a:p>
          <a:p>
            <a:r>
              <a:rPr lang="ru-RU" sz="2800" dirty="0" smtClean="0">
                <a:latin typeface="Times New Roman" pitchFamily="18" charset="0"/>
                <a:cs typeface="Times New Roman" pitchFamily="18" charset="0"/>
              </a:rPr>
              <a:t>- </a:t>
            </a:r>
            <a:r>
              <a:rPr lang="ru-RU" sz="2800" i="1" dirty="0" smtClean="0">
                <a:latin typeface="Times New Roman" pitchFamily="18" charset="0"/>
                <a:cs typeface="Times New Roman" pitchFamily="18" charset="0"/>
              </a:rPr>
              <a:t>работа с текстом: поиск информации и понимание прочитанного;</a:t>
            </a:r>
            <a:endParaRPr lang="ru-RU" sz="2800" dirty="0" smtClean="0">
              <a:latin typeface="Times New Roman" pitchFamily="18" charset="0"/>
              <a:cs typeface="Times New Roman" pitchFamily="18" charset="0"/>
            </a:endParaRPr>
          </a:p>
          <a:p>
            <a:r>
              <a:rPr lang="ru-RU" sz="2800" i="1" dirty="0" smtClean="0">
                <a:latin typeface="Times New Roman" pitchFamily="18" charset="0"/>
                <a:cs typeface="Times New Roman" pitchFamily="18" charset="0"/>
              </a:rPr>
              <a:t>- работа с текстом: преобразование и интерпретация информации;</a:t>
            </a:r>
            <a:endParaRPr lang="ru-RU" sz="2800" dirty="0" smtClean="0">
              <a:latin typeface="Times New Roman" pitchFamily="18" charset="0"/>
              <a:cs typeface="Times New Roman" pitchFamily="18" charset="0"/>
            </a:endParaRPr>
          </a:p>
          <a:p>
            <a:r>
              <a:rPr lang="ru-RU" sz="2800" i="1" dirty="0" smtClean="0">
                <a:latin typeface="Times New Roman" pitchFamily="18" charset="0"/>
                <a:cs typeface="Times New Roman" pitchFamily="18" charset="0"/>
              </a:rPr>
              <a:t>- работа с текстом: оценка информации.</a:t>
            </a:r>
            <a:endParaRPr lang="ru-RU" sz="2800" dirty="0" smtClean="0">
              <a:latin typeface="Times New Roman" pitchFamily="18" charset="0"/>
              <a:cs typeface="Times New Roman" pitchFamily="18" charset="0"/>
            </a:endParaRPr>
          </a:p>
          <a:p>
            <a:pPr>
              <a:buNone/>
            </a:pPr>
            <a:r>
              <a:rPr lang="ru-RU" sz="2800" dirty="0" smtClean="0">
                <a:latin typeface="Times New Roman" pitchFamily="18" charset="0"/>
                <a:cs typeface="Times New Roman" pitchFamily="18" charset="0"/>
              </a:rPr>
              <a:t>  Эти УУД нужно формировать на всех предметах, в том числе и на биологии, как одни из важнейших компетенций. </a:t>
            </a:r>
            <a:r>
              <a:rPr lang="ru-RU" dirty="0" smtClean="0"/>
              <a:t/>
            </a:r>
            <a:br>
              <a:rPr lang="ru-RU" dirty="0" smtClean="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latin typeface="Times New Roman" pitchFamily="18" charset="0"/>
                <a:cs typeface="Times New Roman" pitchFamily="18" charset="0"/>
              </a:rPr>
              <a:t>Проблемы</a:t>
            </a:r>
            <a:endParaRPr lang="ru-RU" sz="3600" b="1"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r>
              <a:rPr lang="ru-RU" sz="2800" dirty="0" smtClean="0">
                <a:latin typeface="Times New Roman" pitchFamily="18" charset="0"/>
                <a:cs typeface="Times New Roman" pitchFamily="18" charset="0"/>
              </a:rPr>
              <a:t>Проблемы при подготовке к ГИА и ЕГЭ. При выполнении заданий, требующих анализа содержания текста, его интерпретации и преобразования его в иные знаковые формы (таблицу, схему, знаковый конспект), даже успешные  учащиеся допускали ошибки при формулировании вопросов или суждений.</a:t>
            </a:r>
            <a:endParaRPr lang="ru-RU"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50106"/>
          </a:xfrm>
        </p:spPr>
        <p:txBody>
          <a:bodyPr>
            <a:normAutofit/>
          </a:bodyPr>
          <a:lstStyle/>
          <a:p>
            <a:pPr algn="ctr"/>
            <a:r>
              <a:rPr lang="ru-RU" sz="3600" b="1" dirty="0" smtClean="0">
                <a:latin typeface="Times New Roman" pitchFamily="18" charset="0"/>
                <a:cs typeface="Times New Roman" pitchFamily="18" charset="0"/>
              </a:rPr>
              <a:t>Проблемы</a:t>
            </a:r>
            <a:endParaRPr lang="ru-RU" sz="3600" b="1" dirty="0">
              <a:latin typeface="Times New Roman" pitchFamily="18" charset="0"/>
              <a:cs typeface="Times New Roman" pitchFamily="18" charset="0"/>
            </a:endParaRPr>
          </a:p>
        </p:txBody>
      </p:sp>
      <p:sp>
        <p:nvSpPr>
          <p:cNvPr id="3" name="Содержимое 2"/>
          <p:cNvSpPr>
            <a:spLocks noGrp="1"/>
          </p:cNvSpPr>
          <p:nvPr>
            <p:ph sz="quarter" idx="1"/>
          </p:nvPr>
        </p:nvSpPr>
        <p:spPr>
          <a:xfrm>
            <a:off x="457200" y="1340768"/>
            <a:ext cx="7467600" cy="5133184"/>
          </a:xfrm>
        </p:spPr>
        <p:txBody>
          <a:bodyPr>
            <a:noAutofit/>
          </a:bodyPr>
          <a:lstStyle/>
          <a:p>
            <a:r>
              <a:rPr lang="ru-RU" sz="2800" dirty="0" smtClean="0">
                <a:latin typeface="Times New Roman" pitchFamily="18" charset="0"/>
                <a:cs typeface="Times New Roman" pitchFamily="18" charset="0"/>
              </a:rPr>
              <a:t>Неутешительные результаты международных исследований PISA и PIRLS. Проблемы здесь возникали уже на начальном этапе  - при прочтении заданий. Невнимательное отношение к формулировкам самих заданий приводило учеников к выполнению какого-то “своего задания”.</a:t>
            </a:r>
          </a:p>
          <a:p>
            <a:r>
              <a:rPr lang="ru-RU" sz="2800" dirty="0" smtClean="0">
                <a:latin typeface="Times New Roman" pitchFamily="18" charset="0"/>
                <a:cs typeface="Times New Roman" pitchFamily="18" charset="0"/>
              </a:rPr>
              <a:t> Безоговорочное доверие людей средствам массовой информации (как телевизионным, так и печатным), фактическое отсутствие критичности в восприятии информационного потока.</a:t>
            </a:r>
            <a:endParaRPr lang="ru-RU"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38" y="214313"/>
            <a:ext cx="7929562" cy="1462087"/>
          </a:xfrm>
        </p:spPr>
        <p:txBody>
          <a:bodyPr>
            <a:normAutofit/>
          </a:bodyPr>
          <a:lstStyle/>
          <a:p>
            <a:pPr algn="ctr">
              <a:defRPr/>
            </a:pPr>
            <a:r>
              <a:rPr lang="ru-RU" sz="3600" b="1" dirty="0" smtClean="0">
                <a:solidFill>
                  <a:schemeClr val="accent2">
                    <a:lumMod val="50000"/>
                  </a:schemeClr>
                </a:solidFill>
                <a:latin typeface="Times New Roman" pitchFamily="18" charset="0"/>
                <a:cs typeface="Times New Roman" pitchFamily="18" charset="0"/>
              </a:rPr>
              <a:t>Что такое</a:t>
            </a:r>
            <a:br>
              <a:rPr lang="ru-RU" sz="3600" b="1" dirty="0" smtClean="0">
                <a:solidFill>
                  <a:schemeClr val="accent2">
                    <a:lumMod val="50000"/>
                  </a:schemeClr>
                </a:solidFill>
                <a:latin typeface="Times New Roman" pitchFamily="18" charset="0"/>
                <a:cs typeface="Times New Roman" pitchFamily="18" charset="0"/>
              </a:rPr>
            </a:br>
            <a:r>
              <a:rPr lang="ru-RU" sz="3600" b="1" dirty="0" smtClean="0">
                <a:solidFill>
                  <a:schemeClr val="accent2">
                    <a:lumMod val="50000"/>
                  </a:schemeClr>
                </a:solidFill>
                <a:latin typeface="Times New Roman" pitchFamily="18" charset="0"/>
                <a:cs typeface="Times New Roman" pitchFamily="18" charset="0"/>
              </a:rPr>
              <a:t>полное понимание текста?</a:t>
            </a:r>
            <a:endParaRPr lang="ru-RU" sz="3600" b="1" dirty="0">
              <a:solidFill>
                <a:schemeClr val="accent2">
                  <a:lumMod val="50000"/>
                </a:schemeClr>
              </a:solidFill>
              <a:latin typeface="Times New Roman" pitchFamily="18" charset="0"/>
              <a:cs typeface="Times New Roman" pitchFamily="18" charset="0"/>
            </a:endParaRPr>
          </a:p>
        </p:txBody>
      </p:sp>
      <p:sp>
        <p:nvSpPr>
          <p:cNvPr id="10243" name="Содержимое 2"/>
          <p:cNvSpPr>
            <a:spLocks noGrp="1"/>
          </p:cNvSpPr>
          <p:nvPr>
            <p:ph idx="1"/>
          </p:nvPr>
        </p:nvSpPr>
        <p:spPr>
          <a:xfrm>
            <a:off x="142875" y="1857375"/>
            <a:ext cx="8740775" cy="4357688"/>
          </a:xfrm>
        </p:spPr>
        <p:txBody>
          <a:bodyPr/>
          <a:lstStyle/>
          <a:p>
            <a:pPr>
              <a:buFont typeface="Wingdings" pitchFamily="2" charset="2"/>
              <a:buNone/>
            </a:pPr>
            <a:r>
              <a:rPr lang="ru-RU" sz="2800" dirty="0" smtClean="0">
                <a:latin typeface="Times New Roman" pitchFamily="18" charset="0"/>
                <a:cs typeface="Times New Roman" pitchFamily="18" charset="0"/>
              </a:rPr>
              <a:t>Это вычитывание трёх видов текстовой    информации: </a:t>
            </a:r>
          </a:p>
          <a:p>
            <a:pPr>
              <a:buFont typeface="Wingdings" pitchFamily="2" charset="2"/>
              <a:buNone/>
            </a:pPr>
            <a:endParaRPr lang="ru-RU" dirty="0" smtClean="0">
              <a:latin typeface="Times New Roman" pitchFamily="18" charset="0"/>
              <a:cs typeface="Times New Roman" pitchFamily="18" charset="0"/>
            </a:endParaRPr>
          </a:p>
          <a:p>
            <a:pPr>
              <a:buFont typeface="Wingdings" pitchFamily="2" charset="2"/>
              <a:buNone/>
            </a:pPr>
            <a:r>
              <a:rPr lang="ru-RU" sz="2800" dirty="0" smtClean="0">
                <a:latin typeface="Times New Roman" pitchFamily="18" charset="0"/>
                <a:cs typeface="Times New Roman" pitchFamily="18" charset="0"/>
              </a:rPr>
              <a:t>• </a:t>
            </a:r>
            <a:r>
              <a:rPr lang="ru-RU" sz="2800" b="1" dirty="0" err="1" smtClean="0">
                <a:solidFill>
                  <a:srgbClr val="002060"/>
                </a:solidFill>
                <a:latin typeface="Times New Roman" pitchFamily="18" charset="0"/>
                <a:cs typeface="Times New Roman" pitchFamily="18" charset="0"/>
              </a:rPr>
              <a:t>фактуальной</a:t>
            </a:r>
            <a:r>
              <a:rPr lang="ru-RU" sz="2800" b="1" dirty="0" smtClean="0">
                <a:solidFill>
                  <a:srgbClr val="002060"/>
                </a:solidFill>
                <a:latin typeface="Times New Roman" pitchFamily="18" charset="0"/>
                <a:cs typeface="Times New Roman" pitchFamily="18" charset="0"/>
              </a:rPr>
              <a:t> </a:t>
            </a:r>
            <a:r>
              <a:rPr lang="ru-RU" sz="2800" b="1" dirty="0" smtClean="0">
                <a:latin typeface="Times New Roman" pitchFamily="18" charset="0"/>
                <a:cs typeface="Times New Roman" pitchFamily="18" charset="0"/>
              </a:rPr>
              <a:t>(о чём в тексте сообщается</a:t>
            </a:r>
          </a:p>
          <a:p>
            <a:pPr>
              <a:buFont typeface="Wingdings" pitchFamily="2" charset="2"/>
              <a:buNone/>
            </a:pPr>
            <a:r>
              <a:rPr lang="ru-RU" sz="2800" dirty="0" smtClean="0">
                <a:latin typeface="Times New Roman" pitchFamily="18" charset="0"/>
                <a:cs typeface="Times New Roman" pitchFamily="18" charset="0"/>
              </a:rPr>
              <a:t>в явном виде)</a:t>
            </a:r>
          </a:p>
          <a:p>
            <a:pPr>
              <a:buFont typeface="Wingdings" pitchFamily="2" charset="2"/>
              <a:buNone/>
            </a:pPr>
            <a:r>
              <a:rPr lang="ru-RU" sz="2800" dirty="0" smtClean="0">
                <a:latin typeface="Times New Roman" pitchFamily="18" charset="0"/>
                <a:cs typeface="Times New Roman" pitchFamily="18" charset="0"/>
              </a:rPr>
              <a:t>• </a:t>
            </a:r>
            <a:r>
              <a:rPr lang="ru-RU" sz="2800" b="1" dirty="0" err="1" smtClean="0">
                <a:solidFill>
                  <a:srgbClr val="002060"/>
                </a:solidFill>
                <a:latin typeface="Times New Roman" pitchFamily="18" charset="0"/>
                <a:cs typeface="Times New Roman" pitchFamily="18" charset="0"/>
              </a:rPr>
              <a:t>подтекстовой</a:t>
            </a:r>
            <a:r>
              <a:rPr lang="ru-RU" sz="2800" b="1" dirty="0" smtClean="0">
                <a:latin typeface="Times New Roman" pitchFamily="18" charset="0"/>
                <a:cs typeface="Times New Roman" pitchFamily="18" charset="0"/>
              </a:rPr>
              <a:t> (о чём в тексте сообщается</a:t>
            </a:r>
          </a:p>
          <a:p>
            <a:pPr>
              <a:buFont typeface="Wingdings" pitchFamily="2" charset="2"/>
              <a:buNone/>
            </a:pPr>
            <a:r>
              <a:rPr lang="ru-RU" sz="2800" dirty="0" smtClean="0">
                <a:latin typeface="Times New Roman" pitchFamily="18" charset="0"/>
                <a:cs typeface="Times New Roman" pitchFamily="18" charset="0"/>
              </a:rPr>
              <a:t>в неявном виде, читается «между строк»)</a:t>
            </a:r>
          </a:p>
          <a:p>
            <a:pPr>
              <a:buFont typeface="Wingdings" pitchFamily="2" charset="2"/>
              <a:buNone/>
            </a:pPr>
            <a:r>
              <a:rPr lang="ru-RU" sz="2800" dirty="0" smtClean="0">
                <a:latin typeface="Times New Roman" pitchFamily="18" charset="0"/>
                <a:cs typeface="Times New Roman" pitchFamily="18" charset="0"/>
              </a:rPr>
              <a:t>• </a:t>
            </a:r>
            <a:r>
              <a:rPr lang="ru-RU" sz="2800" b="1" dirty="0" smtClean="0">
                <a:solidFill>
                  <a:srgbClr val="002060"/>
                </a:solidFill>
                <a:latin typeface="Times New Roman" pitchFamily="18" charset="0"/>
                <a:cs typeface="Times New Roman" pitchFamily="18" charset="0"/>
              </a:rPr>
              <a:t>концептуальной</a:t>
            </a:r>
            <a:r>
              <a:rPr lang="ru-RU" sz="2800" b="1" dirty="0" smtClean="0">
                <a:latin typeface="Times New Roman" pitchFamily="18" charset="0"/>
                <a:cs typeface="Times New Roman" pitchFamily="18" charset="0"/>
              </a:rPr>
              <a:t> (основная идея текста,</a:t>
            </a:r>
          </a:p>
          <a:p>
            <a:pPr>
              <a:buFont typeface="Wingdings" pitchFamily="2" charset="2"/>
              <a:buNone/>
            </a:pPr>
            <a:r>
              <a:rPr lang="ru-RU" sz="2800" dirty="0" smtClean="0">
                <a:latin typeface="Times New Roman" pitchFamily="18" charset="0"/>
                <a:cs typeface="Times New Roman" pitchFamily="18" charset="0"/>
              </a:rPr>
              <a:t>его главные смыслы)</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14313"/>
            <a:ext cx="8764463" cy="1462087"/>
          </a:xfrm>
        </p:spPr>
        <p:txBody>
          <a:bodyPr>
            <a:normAutofit fontScale="90000"/>
          </a:bodyPr>
          <a:lstStyle/>
          <a:p>
            <a:r>
              <a:rPr lang="ru-RU" b="1" dirty="0" smtClean="0">
                <a:solidFill>
                  <a:schemeClr val="accent2">
                    <a:lumMod val="50000"/>
                  </a:schemeClr>
                </a:solidFill>
              </a:rPr>
              <a:t> </a:t>
            </a:r>
            <a:r>
              <a:rPr lang="ru-RU" sz="4000" b="1" dirty="0" smtClean="0">
                <a:solidFill>
                  <a:schemeClr val="accent2">
                    <a:lumMod val="50000"/>
                  </a:schemeClr>
                </a:solidFill>
                <a:latin typeface="Times New Roman" pitchFamily="18" charset="0"/>
                <a:cs typeface="Times New Roman" pitchFamily="18" charset="0"/>
              </a:rPr>
              <a:t>Работа с текстом: поиск информации и понимание прочитанного</a:t>
            </a:r>
            <a:endParaRPr lang="ru-RU" sz="4000"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214282" y="1700808"/>
            <a:ext cx="8462174" cy="4968552"/>
          </a:xfrm>
        </p:spPr>
        <p:txBody>
          <a:bodyPr>
            <a:normAutofit fontScale="92500" lnSpcReduction="10000"/>
          </a:bodyPr>
          <a:lstStyle/>
          <a:p>
            <a:pPr algn="just"/>
            <a:r>
              <a:rPr lang="ru-RU" dirty="0" smtClean="0">
                <a:latin typeface="Times New Roman" pitchFamily="18" charset="0"/>
                <a:cs typeface="Times New Roman" pitchFamily="18" charset="0"/>
              </a:rPr>
              <a:t>1</a:t>
            </a:r>
            <a:r>
              <a:rPr lang="ru-RU" sz="2800" dirty="0" smtClean="0">
                <a:latin typeface="Times New Roman" pitchFamily="18" charset="0"/>
                <a:cs typeface="Times New Roman" pitchFamily="18" charset="0"/>
              </a:rPr>
              <a:t>. Определение темы текста и его назначения (познавательные УУД: развиваем умения извлекать информацию из схем, иллюстраций, текстов).</a:t>
            </a:r>
          </a:p>
          <a:p>
            <a:pPr algn="just"/>
            <a:r>
              <a:rPr lang="ru-RU" sz="2800" dirty="0" smtClean="0">
                <a:latin typeface="Times New Roman" pitchFamily="18" charset="0"/>
                <a:cs typeface="Times New Roman" pitchFamily="18" charset="0"/>
              </a:rPr>
              <a:t>2. Подбор заголовка (регулятивные УУД: развиваем умение высказывать своё предположение на основе работы с материалом учебника).</a:t>
            </a:r>
          </a:p>
          <a:p>
            <a:pPr algn="just"/>
            <a:r>
              <a:rPr lang="ru-RU" sz="2800" dirty="0" smtClean="0"/>
              <a:t>3. </a:t>
            </a:r>
            <a:r>
              <a:rPr lang="ru-RU" sz="2800" dirty="0" smtClean="0">
                <a:latin typeface="Times New Roman" pitchFamily="18" charset="0"/>
                <a:cs typeface="Times New Roman" pitchFamily="18" charset="0"/>
              </a:rPr>
              <a:t>Формулирование главной мысли текста (коммуникативные УУД: оформление своих мыслей в устной форме).</a:t>
            </a:r>
          </a:p>
          <a:p>
            <a:pPr algn="just"/>
            <a:r>
              <a:rPr lang="ru-RU" sz="2800" dirty="0" smtClean="0">
                <a:latin typeface="Times New Roman" pitchFamily="18" charset="0"/>
                <a:cs typeface="Times New Roman" pitchFamily="18" charset="0"/>
              </a:rPr>
              <a:t>4. Объяснение порядка частей, содержащихся в тексте (коммуникативные УУД: овладение логическими действиями).</a:t>
            </a:r>
          </a:p>
          <a:p>
            <a:pPr algn="just"/>
            <a:endParaRPr lang="ru-RU" dirty="0" smtClean="0">
              <a:latin typeface="Times New Roman" pitchFamily="18" charset="0"/>
              <a:cs typeface="Times New Roman" pitchFamily="18"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14313"/>
            <a:ext cx="8764463" cy="1462087"/>
          </a:xfrm>
        </p:spPr>
        <p:txBody>
          <a:bodyPr>
            <a:noAutofit/>
          </a:bodyPr>
          <a:lstStyle/>
          <a:p>
            <a:r>
              <a:rPr lang="ru-RU" sz="3600" b="1" dirty="0" smtClean="0">
                <a:solidFill>
                  <a:schemeClr val="accent2">
                    <a:lumMod val="50000"/>
                  </a:schemeClr>
                </a:solidFill>
                <a:latin typeface="Times New Roman" pitchFamily="18" charset="0"/>
                <a:cs typeface="Times New Roman" pitchFamily="18" charset="0"/>
              </a:rPr>
              <a:t>Работа с текстом: поиск информации и понимание прочитанного</a:t>
            </a:r>
            <a:endParaRPr lang="ru-RU" sz="3600"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395536" y="2017713"/>
            <a:ext cx="7920880" cy="4114800"/>
          </a:xfrm>
        </p:spPr>
        <p:txBody>
          <a:bodyPr/>
          <a:lstStyle/>
          <a:p>
            <a:pPr algn="just"/>
            <a:r>
              <a:rPr lang="ru-RU" dirty="0" smtClean="0"/>
              <a:t>5. </a:t>
            </a:r>
            <a:r>
              <a:rPr lang="ru-RU" sz="2800" dirty="0" smtClean="0">
                <a:latin typeface="Times New Roman" pitchFamily="18" charset="0"/>
                <a:cs typeface="Times New Roman" pitchFamily="18" charset="0"/>
              </a:rPr>
              <a:t>Сопоставление основных текстовых и </a:t>
            </a:r>
            <a:r>
              <a:rPr lang="ru-RU" sz="2800" dirty="0" err="1" smtClean="0">
                <a:latin typeface="Times New Roman" pitchFamily="18" charset="0"/>
                <a:cs typeface="Times New Roman" pitchFamily="18" charset="0"/>
              </a:rPr>
              <a:t>внетекстовых</a:t>
            </a:r>
            <a:r>
              <a:rPr lang="ru-RU" sz="2800" dirty="0" smtClean="0">
                <a:latin typeface="Times New Roman" pitchFamily="18" charset="0"/>
                <a:cs typeface="Times New Roman" pitchFamily="18" charset="0"/>
              </a:rPr>
              <a:t> компонентов: </a:t>
            </a:r>
            <a:r>
              <a:rPr lang="ru-RU" sz="2800" dirty="0" err="1" smtClean="0">
                <a:latin typeface="Times New Roman" pitchFamily="18" charset="0"/>
                <a:cs typeface="Times New Roman" pitchFamily="18" charset="0"/>
              </a:rPr>
              <a:t>обнаруживание</a:t>
            </a:r>
            <a:r>
              <a:rPr lang="ru-RU" sz="2800" dirty="0" smtClean="0">
                <a:latin typeface="Times New Roman" pitchFamily="18" charset="0"/>
                <a:cs typeface="Times New Roman" pitchFamily="18" charset="0"/>
              </a:rPr>
              <a:t> соответствие между частью текста и его общей идеей, формулирование вопроса, объяснение  назначение карты, рисунка, пояснение частей графика или таблицы (познавательные УУД: развиваем умения извлекать информацию из схем, иллюстраций, текстов).</a:t>
            </a: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523</TotalTime>
  <Words>1717</Words>
  <Application>Microsoft Office PowerPoint</Application>
  <PresentationFormat>Экран (4:3)</PresentationFormat>
  <Paragraphs>193</Paragraphs>
  <Slides>36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36</vt:i4>
      </vt:variant>
    </vt:vector>
  </HeadingPairs>
  <TitlesOfParts>
    <vt:vector size="42" baseType="lpstr">
      <vt:lpstr>Arial</vt:lpstr>
      <vt:lpstr>Century Schoolbook</vt:lpstr>
      <vt:lpstr>Times New Roman</vt:lpstr>
      <vt:lpstr>Wingdings</vt:lpstr>
      <vt:lpstr>Wingdings 2</vt:lpstr>
      <vt:lpstr>Эркер</vt:lpstr>
      <vt:lpstr>Приёмы  формирования  смыслового чтения  и  работы  с  текстом  на  уроках  биологии – средство  развития  информационной  культуры  учащихся</vt:lpstr>
      <vt:lpstr>      Без чтения - нет учения  </vt:lpstr>
      <vt:lpstr>                   Смысловое чтение </vt:lpstr>
      <vt:lpstr>Требования  ФГОС</vt:lpstr>
      <vt:lpstr>Проблемы</vt:lpstr>
      <vt:lpstr>Проблемы</vt:lpstr>
      <vt:lpstr>Что такое полное понимание текста?</vt:lpstr>
      <vt:lpstr> Работа с текстом: поиск информации и понимание прочитанного</vt:lpstr>
      <vt:lpstr>Работа с текстом: поиск информации и понимание прочитанного</vt:lpstr>
      <vt:lpstr>Работа с текстом: преобразование и интерпретация    информации.</vt:lpstr>
      <vt:lpstr>Работа с текстом: оценка информации</vt:lpstr>
      <vt:lpstr>Смысловое  чтение</vt:lpstr>
      <vt:lpstr>Презентация PowerPoint</vt:lpstr>
      <vt:lpstr>Познавательные УУД   5-6 классы</vt:lpstr>
      <vt:lpstr>Познавательные УУД   7-8 классы</vt:lpstr>
      <vt:lpstr>Формирование  читательских  умений</vt:lpstr>
      <vt:lpstr>Работа с текстом с использованием вопросов и заданий</vt:lpstr>
      <vt:lpstr>          Приём «Восстанови текст» </vt:lpstr>
      <vt:lpstr>Презентация PowerPoint</vt:lpstr>
      <vt:lpstr>  Дневник двойных записей</vt:lpstr>
      <vt:lpstr>Чтение с пометами</vt:lpstr>
      <vt:lpstr>          Чтение и обобщение в парах</vt:lpstr>
      <vt:lpstr>Презентация PowerPoint</vt:lpstr>
      <vt:lpstr>Приёмы</vt:lpstr>
      <vt:lpstr>Работа с рисунками по  тексту</vt:lpstr>
      <vt:lpstr>Таблицы</vt:lpstr>
      <vt:lpstr>Задание: Используя  текст учебника сравните  основные  отделы  растений, определите  критерии  сравнения и составьте таблицу «Сравнительная  характеристика основных отделов растений»</vt:lpstr>
      <vt:lpstr>Приём «Чтение с остановками»</vt:lpstr>
      <vt:lpstr>Опорный конспект</vt:lpstr>
      <vt:lpstr>Приём «Определение понятий» </vt:lpstr>
      <vt:lpstr>        Приём «Ключевые (опорные) слова (термины)»</vt:lpstr>
      <vt:lpstr>  Приём «Перепутанные логические цепочки»</vt:lpstr>
      <vt:lpstr>Интеллект-карты</vt:lpstr>
      <vt:lpstr>Презентация PowerPoint</vt:lpstr>
      <vt:lpstr>Кластер (пучок, созвездие, смысловые блоки)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Пользователь</dc:creator>
  <cp:lastModifiedBy>Сергей</cp:lastModifiedBy>
  <cp:revision>56</cp:revision>
  <dcterms:created xsi:type="dcterms:W3CDTF">2017-02-26T17:59:49Z</dcterms:created>
  <dcterms:modified xsi:type="dcterms:W3CDTF">2019-01-30T06:07:39Z</dcterms:modified>
</cp:coreProperties>
</file>