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86" r:id="rId2"/>
    <p:sldId id="256" r:id="rId3"/>
    <p:sldId id="257" r:id="rId4"/>
    <p:sldId id="289" r:id="rId5"/>
    <p:sldId id="260" r:id="rId6"/>
    <p:sldId id="258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90" r:id="rId15"/>
    <p:sldId id="264" r:id="rId16"/>
    <p:sldId id="291" r:id="rId17"/>
    <p:sldId id="269" r:id="rId18"/>
    <p:sldId id="270" r:id="rId19"/>
    <p:sldId id="271" r:id="rId20"/>
    <p:sldId id="272" r:id="rId21"/>
    <p:sldId id="274" r:id="rId22"/>
    <p:sldId id="273" r:id="rId23"/>
    <p:sldId id="276" r:id="rId24"/>
    <p:sldId id="277" r:id="rId25"/>
    <p:sldId id="287" r:id="rId26"/>
    <p:sldId id="275" r:id="rId27"/>
    <p:sldId id="280" r:id="rId28"/>
    <p:sldId id="281" r:id="rId29"/>
    <p:sldId id="282" r:id="rId30"/>
    <p:sldId id="288" r:id="rId31"/>
    <p:sldId id="283" r:id="rId32"/>
    <p:sldId id="285" r:id="rId33"/>
    <p:sldId id="28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12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C8877-206D-43E6-92D2-4FDFC3B1CE8A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09FBE-99B1-4D43-8C46-520D02ABE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3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423-8124-4C71-B89D-158E6FCE3B0D}" type="datetime1">
              <a:rPr lang="ru-RU" smtClean="0"/>
              <a:t>01.11.2018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9A832-A1D9-4303-992F-51C39B258C5F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A1F3-CDAC-4087-AC72-42723A477E65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6CEB-73A6-4273-BCD6-4D41587CF5E4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3B071-349C-4325-B07B-6BE660EEC5F5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6E47B-740A-4867-800D-169AA198578A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8A145-A68A-4D2A-96C3-54439D50E1DB}" type="datetime1">
              <a:rPr lang="ru-RU" smtClean="0"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AC7A-0929-4EC0-9BEA-0A13ABCBA5D5}" type="datetime1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0528A-2AD6-4300-A351-D6F4505ADE76}" type="datetime1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97919-C21F-441D-926B-FE40CB7B2382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D3492-0532-4268-AD8D-336DFD46EB1C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F598606-DBE3-4CF1-AFAA-2308A74565E7}" type="datetime1">
              <a:rPr lang="ru-RU" smtClean="0"/>
              <a:t>01.11.2018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t="4481"/>
          <a:stretch/>
        </p:blipFill>
        <p:spPr>
          <a:xfrm>
            <a:off x="2541476" y="0"/>
            <a:ext cx="5530795" cy="67818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8423-8124-4C71-B89D-158E6FCE3B0D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09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 smtClean="0">
                <a:solidFill>
                  <a:srgbClr val="7030A0"/>
                </a:solidFill>
              </a:rPr>
              <a:t>Индивидуальный учебный план</a:t>
            </a:r>
            <a:r>
              <a:rPr lang="ru-RU" dirty="0" smtClean="0">
                <a:solidFill>
                  <a:srgbClr val="7030A0"/>
                </a:solidFill>
              </a:rPr>
              <a:t> выполняет функцию прогнозирования для старшеклассника</a:t>
            </a:r>
            <a:r>
              <a:rPr lang="ru-RU" i="1" dirty="0" smtClean="0">
                <a:solidFill>
                  <a:srgbClr val="7030A0"/>
                </a:solidFill>
              </a:rPr>
              <a:t>– «Я выбираю предметы для изучения»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b="1" u="sng" dirty="0" smtClean="0">
                <a:solidFill>
                  <a:srgbClr val="7030A0"/>
                </a:solidFill>
              </a:rPr>
              <a:t>индивидуальная образовательная программа</a:t>
            </a:r>
            <a:r>
              <a:rPr lang="ru-RU" dirty="0" smtClean="0">
                <a:solidFill>
                  <a:srgbClr val="7030A0"/>
                </a:solidFill>
              </a:rPr>
              <a:t> выполняет функцию проектирования для старшеклассника– </a:t>
            </a:r>
            <a:r>
              <a:rPr lang="ru-RU" i="1" dirty="0" smtClean="0">
                <a:solidFill>
                  <a:srgbClr val="7030A0"/>
                </a:solidFill>
              </a:rPr>
              <a:t>«Я составляю программу образовательной деятельности»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</a:t>
            </a:r>
            <a:r>
              <a:rPr lang="ru-RU" b="1" u="sng" dirty="0" smtClean="0">
                <a:solidFill>
                  <a:srgbClr val="7030A0"/>
                </a:solidFill>
              </a:rPr>
              <a:t>индивидуальный образовательный маршрут</a:t>
            </a:r>
            <a:r>
              <a:rPr lang="ru-RU" dirty="0" smtClean="0">
                <a:solidFill>
                  <a:srgbClr val="7030A0"/>
                </a:solidFill>
              </a:rPr>
              <a:t> конструирует образовательную деятельность – </a:t>
            </a:r>
            <a:r>
              <a:rPr lang="ru-RU" i="1" dirty="0" smtClean="0">
                <a:solidFill>
                  <a:srgbClr val="7030A0"/>
                </a:solidFill>
              </a:rPr>
              <a:t>«Я определяю, в какой последовательности, в какие сроки, какими средствами будет реализована образовательная программа».</a:t>
            </a:r>
            <a:r>
              <a:rPr lang="ru-RU" dirty="0" smtClean="0">
                <a:solidFill>
                  <a:srgbClr val="7030A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32D47-0E7A-4021-A08E-226416C609D5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latin typeface="Tahoma" pitchFamily="34" charset="0"/>
              </a:rPr>
              <a:t>Принципы проектирования ИОМ:</a:t>
            </a:r>
            <a:br>
              <a:rPr lang="ru-RU" sz="3200" b="1" dirty="0" smtClean="0">
                <a:latin typeface="Tahoma" pitchFamily="34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ahoma" pitchFamily="34" charset="0"/>
              </a:rPr>
              <a:t>Принцип систематической диагностики;</a:t>
            </a:r>
          </a:p>
          <a:p>
            <a:r>
              <a:rPr lang="ru-RU" sz="2400" dirty="0" smtClean="0">
                <a:latin typeface="Tahoma" pitchFamily="34" charset="0"/>
              </a:rPr>
              <a:t> дифференцированного (индивидуального) подбора педагогических технологий;</a:t>
            </a:r>
          </a:p>
          <a:p>
            <a:r>
              <a:rPr lang="ru-RU" sz="2400" dirty="0" smtClean="0">
                <a:latin typeface="Tahoma" pitchFamily="34" charset="0"/>
              </a:rPr>
              <a:t> контроля и корректировки;</a:t>
            </a:r>
          </a:p>
          <a:p>
            <a:r>
              <a:rPr lang="ru-RU" sz="2400" dirty="0" smtClean="0">
                <a:latin typeface="Tahoma" pitchFamily="34" charset="0"/>
              </a:rPr>
              <a:t>систематичности наблюдений;</a:t>
            </a:r>
          </a:p>
          <a:p>
            <a:r>
              <a:rPr lang="ru-RU" sz="2400" dirty="0" smtClean="0">
                <a:latin typeface="Tahoma" pitchFamily="34" charset="0"/>
              </a:rPr>
              <a:t>Принцип пошаговой фиксации.</a:t>
            </a:r>
            <a:endParaRPr lang="ru-RU" sz="2800" dirty="0" smtClean="0">
              <a:latin typeface="Tahoma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DD864-6FC0-4D53-8316-220383D548AB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Обязанности учителя, обеспечивающего индивидуальный образовательный маршрут: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spcBef>
                <a:spcPct val="5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Оценка готовности ребёнка к переходу на обучение по индивидуальному образовательному маршруту.</a:t>
            </a:r>
          </a:p>
          <a:p>
            <a:pPr marL="800100" lvl="1" indent="-342900">
              <a:spcBef>
                <a:spcPct val="5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Выбор совместно с учеником индивидуального образовательного маршрута.</a:t>
            </a:r>
          </a:p>
          <a:p>
            <a:pPr marL="800100" lvl="1" indent="-342900">
              <a:spcBef>
                <a:spcPct val="5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Корректировка образовательного маршрута.</a:t>
            </a:r>
          </a:p>
          <a:p>
            <a:pPr marL="800100" lvl="1" indent="-342900">
              <a:spcBef>
                <a:spcPct val="5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Контакты с родителями ученика.</a:t>
            </a:r>
          </a:p>
          <a:p>
            <a:pPr marL="800100" lvl="1" indent="-342900">
              <a:spcBef>
                <a:spcPct val="50000"/>
              </a:spcBef>
              <a:buClr>
                <a:schemeClr val="folHlink"/>
              </a:buClr>
              <a:buFont typeface="Arial" pitchFamily="34" charset="0"/>
              <a:buChar char="•"/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Подведение результатов.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ACE6C-A76A-4DB0-B655-158FD700BCA0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i="1" dirty="0" smtClean="0"/>
              <a:t>Алгоритм создания индивидуального образовательного маршрута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ru-RU" dirty="0" smtClean="0"/>
              <a:t>1. Исследования обучающихся, анализ состояния:</a:t>
            </a:r>
            <a:endParaRPr lang="ru-RU" i="1" dirty="0" smtClean="0"/>
          </a:p>
          <a:p>
            <a:pPr>
              <a:buNone/>
            </a:pPr>
            <a:r>
              <a:rPr lang="ru-RU" dirty="0" smtClean="0"/>
              <a:t>   -  диагностика базового (стартового) уровня и выявление  индивидуальных особенностей обучающегося; </a:t>
            </a:r>
          </a:p>
          <a:p>
            <a:pPr>
              <a:buNone/>
            </a:pPr>
            <a:r>
              <a:rPr lang="ru-RU" dirty="0" smtClean="0"/>
              <a:t>  -   дифференциация обучающихся;</a:t>
            </a:r>
            <a:endParaRPr lang="ru-RU" i="1" dirty="0" smtClean="0"/>
          </a:p>
          <a:p>
            <a:pPr lvl="0">
              <a:buNone/>
            </a:pPr>
            <a:r>
              <a:rPr lang="ru-RU" dirty="0" smtClean="0"/>
              <a:t>2. Постановка совместно с обучающимся цели и определение образовательных задач. Определение  срока действия маршрута.</a:t>
            </a:r>
            <a:endParaRPr lang="ru-RU" i="1" dirty="0" smtClean="0"/>
          </a:p>
          <a:p>
            <a:pPr lvl="0">
              <a:buNone/>
            </a:pPr>
            <a:r>
              <a:rPr lang="ru-RU" dirty="0" smtClean="0"/>
              <a:t>3. Отбор содержания образовательного маршрута</a:t>
            </a:r>
            <a:endParaRPr lang="ru-RU" i="1" dirty="0" smtClean="0"/>
          </a:p>
          <a:p>
            <a:pPr lvl="0">
              <a:buNone/>
            </a:pPr>
            <a:r>
              <a:rPr lang="ru-RU" dirty="0" smtClean="0"/>
              <a:t>4. Определение модели образовательного процесса </a:t>
            </a:r>
            <a:endParaRPr lang="ru-RU" i="1" dirty="0" smtClean="0"/>
          </a:p>
          <a:p>
            <a:pPr lvl="0">
              <a:buNone/>
            </a:pPr>
            <a:r>
              <a:rPr lang="ru-RU" dirty="0" smtClean="0"/>
              <a:t>5. Планирование и созданием индивидуальной образовательной программы и определение результатов ее реализации.</a:t>
            </a:r>
            <a:endParaRPr lang="ru-RU" i="1" dirty="0" smtClean="0"/>
          </a:p>
          <a:p>
            <a:pPr lvl="0">
              <a:buNone/>
            </a:pPr>
            <a:r>
              <a:rPr lang="ru-RU" dirty="0" smtClean="0"/>
              <a:t>6. Образовательная деятельность в рамках индивидуального образовательного маршрута.</a:t>
            </a:r>
            <a:endParaRPr lang="ru-RU" i="1" dirty="0" smtClean="0"/>
          </a:p>
          <a:p>
            <a:pPr lvl="0">
              <a:buNone/>
            </a:pPr>
            <a:r>
              <a:rPr lang="ru-RU" dirty="0" smtClean="0"/>
              <a:t>7. Диагностика текущих результатов и возможная коррекция индивидуального образовательного маршрута.</a:t>
            </a:r>
            <a:endParaRPr lang="ru-RU" i="1" dirty="0" smtClean="0"/>
          </a:p>
          <a:p>
            <a:pPr lvl="0">
              <a:buNone/>
            </a:pPr>
            <a:r>
              <a:rPr lang="ru-RU" dirty="0" smtClean="0"/>
              <a:t>8. Подведение итогов работы </a:t>
            </a:r>
            <a:endParaRPr lang="ru-RU" i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AFEDF-3547-45F4-A6F7-2F9936FB35FE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6CEB-73A6-4273-BCD6-4D41587CF5E4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34" y="12927"/>
            <a:ext cx="9052613" cy="678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0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 descr="http://f.10-bal.ru/pars_docs/refs/8/7670/7670_html_258d3f3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052736"/>
            <a:ext cx="64008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30A2-CCC2-4DF3-943E-9DB58E1504FD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37" y="0"/>
            <a:ext cx="9074663" cy="682643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6CEB-73A6-4273-BCD6-4D41587CF5E4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Индивидуальный образовательный маршрут (траектория) - это структурированная программа действий ученика на некотором фиксированном этапе его обучения.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A7C43-ADDF-4BB8-A0D7-2FA82AB16592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 организации   деятельности  ученика  во время работы  по  индивидуальному  маршруту:</a:t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1)Занятия  в  классе.</a:t>
            </a:r>
          </a:p>
          <a:p>
            <a:pPr marL="342900" indent="-342900">
              <a:buNone/>
              <a:defRPr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2)Групповые  занятия.</a:t>
            </a:r>
          </a:p>
          <a:p>
            <a:pPr marL="342900" indent="-342900">
              <a:buNone/>
              <a:defRPr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3)Самостоятельное  изучение  материала.</a:t>
            </a:r>
          </a:p>
          <a:p>
            <a:pPr marL="342900" indent="-342900">
              <a:buNone/>
              <a:defRPr/>
            </a:pPr>
            <a:endParaRPr lang="ru-RU" sz="2400" b="1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Домашняя  самостоятельная  работа.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E71-8092-4EE8-819E-BDAC67F968B3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858218"/>
          </a:xfrm>
        </p:spPr>
        <p:txBody>
          <a:bodyPr>
            <a:noAutofit/>
          </a:bodyPr>
          <a:lstStyle/>
          <a:p>
            <a:pPr lvl="0" indent="12700" algn="ctr" fontAlgn="base">
              <a:spcAft>
                <a:spcPct val="0"/>
              </a:spcAft>
            </a:pP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Лист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</a:t>
            </a:r>
            <a:r>
              <a:rPr lang="ru-RU" sz="2000" b="1" i="1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индивидуального маршрута обучения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ФИО_________________________________________________________________________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Ученика (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______ класса МКОУ СОШ…..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_______/_______ учебный год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691680" y="1916832"/>
          <a:ext cx="6912768" cy="4052316"/>
        </p:xfrm>
        <a:graphic>
          <a:graphicData uri="http://schemas.openxmlformats.org/drawingml/2006/table">
            <a:tbl>
              <a:tblPr/>
              <a:tblGrid>
                <a:gridCol w="301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8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8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32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2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9334">
                <a:tc>
                  <a:txBody>
                    <a:bodyPr/>
                    <a:lstStyle/>
                    <a:p>
                      <a:pPr indent="1206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Тема направления  занятий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ФИО учителя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Кол-во</a:t>
                      </a:r>
                      <a:endParaRPr lang="ru-RU" sz="16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smtClean="0">
                          <a:latin typeface="Times New Roman"/>
                          <a:ea typeface="Calibri"/>
                          <a:cs typeface="Times New Roman"/>
                        </a:rPr>
                        <a:t>часов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Результаты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Подпись </a:t>
                      </a:r>
                      <a:r>
                        <a:rPr lang="ru-RU" sz="1800" b="1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преподава</a:t>
                      </a:r>
                      <a:endParaRPr lang="ru-RU" sz="1800" b="1" i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 err="1" smtClean="0">
                          <a:latin typeface="Times New Roman"/>
                          <a:ea typeface="Calibri"/>
                          <a:cs typeface="Times New Roman"/>
                        </a:rPr>
                        <a:t>телей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 dirty="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17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90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0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4580" marR="54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67744" y="5934670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">
              <a:spcBef>
                <a:spcPct val="0"/>
              </a:spcBef>
              <a:buClrTx/>
              <a:buSzTx/>
            </a:pP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Кл. рук.                  ______________/___________ /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12700">
              <a:spcBef>
                <a:spcPct val="0"/>
              </a:spcBef>
              <a:buClrTx/>
              <a:buSzTx/>
            </a:pP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(</a:t>
            </a:r>
            <a:r>
              <a:rPr lang="ru-RU" sz="1200" dirty="0" err="1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ца</a:t>
            </a: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               ________________/____________/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indent="12700">
              <a:spcBef>
                <a:spcPct val="0"/>
              </a:spcBef>
              <a:buClrTx/>
              <a:buSzTx/>
            </a:pPr>
            <a:r>
              <a:rPr lang="ru-RU" sz="1200" dirty="0" smtClean="0">
                <a:solidFill>
                  <a:srgbClr val="33333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                 _________________/______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813A7-8890-4FE5-898E-B6DE3EDD46D9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«Индивидуальные образовательные маршруты, индивидуальные программы развития и индивидуально- ориентированные образовательные программы</a:t>
            </a:r>
            <a:r>
              <a:rPr lang="ru-RU" sz="2400" dirty="0" smtClean="0">
                <a:solidFill>
                  <a:srgbClr val="7030A0"/>
                </a:solidFill>
              </a:rPr>
              <a:t/>
            </a:r>
            <a:br>
              <a:rPr lang="ru-RU" sz="2400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 с учетом личностных и возрастных особенностей учащихся»</a:t>
            </a:r>
            <a:r>
              <a:rPr lang="ru-RU" sz="4400" dirty="0" smtClean="0">
                <a:solidFill>
                  <a:srgbClr val="7030A0"/>
                </a:solidFill>
              </a:rPr>
              <a:t/>
            </a:r>
            <a:br>
              <a:rPr lang="ru-RU" sz="4400" dirty="0" smtClean="0">
                <a:solidFill>
                  <a:srgbClr val="7030A0"/>
                </a:solidFill>
              </a:rPr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4221088"/>
            <a:ext cx="4886360" cy="230425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284984"/>
            <a:ext cx="2032773" cy="2977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944F-CA7A-458F-A094-83567592A7AE}" type="datetime1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4 вариативных образовательных маршрута: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>
            <a:normAutofit/>
          </a:bodyPr>
          <a:lstStyle/>
          <a:p>
            <a:pPr marL="596646" indent="-514350"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для учащихся с опережающими темпами развития;</a:t>
            </a:r>
          </a:p>
          <a:p>
            <a:pPr marL="596646" indent="-514350"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учащихся с ослабленным здоровьем;</a:t>
            </a:r>
          </a:p>
          <a:p>
            <a:pPr marL="596646" indent="-514350"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учащихся с низким уровнем учебной мотивации и трудностями в обучении;</a:t>
            </a:r>
          </a:p>
          <a:p>
            <a:pPr marL="596646" indent="-514350">
              <a:buFont typeface="+mj-lt"/>
              <a:buAutoNum type="arabicPeriod"/>
              <a:defRPr/>
            </a:pP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для одаренных учащихся с различными специальными способностями. </a:t>
            </a:r>
            <a:endParaRPr lang="ru-RU" sz="28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15DC-745F-40A0-A21E-17A9A846059A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12763" y="980728"/>
            <a:ext cx="863123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составления плана работы</a:t>
            </a:r>
          </a:p>
          <a:p>
            <a:pPr algn="ctr">
              <a:defRPr/>
            </a:pP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индивидуальному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образовательному</a:t>
            </a:r>
          </a:p>
          <a:p>
            <a:pPr algn="ctr"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маршруту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403648" y="2924944"/>
            <a:ext cx="70040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AutoNum type="arabicPeriod"/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ОУУН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89C80-1EC7-494D-8B91-F9F838D2F92B}" type="datetime1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52736"/>
            <a:ext cx="731401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Выявление причин низкой успеваемости.</a:t>
            </a:r>
            <a: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 низкой успеваемости: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75550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переход на другой УМК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самоконтроля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отсутствие устойчивых мотивов учения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проблемы в ЗУН ученика, вследствие   нерегулярности работы на уроке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бедность 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словарного запаса 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общее недоразвитие речи   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2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несформированность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познавательной деятельности.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9850C-19A2-4751-8F72-CF6F61666CE4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260649"/>
            <a:ext cx="7793037" cy="108012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chemeClr val="folHlink"/>
                </a:solidFill>
              </a:rPr>
              <a:t/>
            </a:r>
            <a:br>
              <a:rPr lang="ru-RU" sz="2800" b="1" i="1" dirty="0" smtClean="0">
                <a:solidFill>
                  <a:schemeClr val="folHlink"/>
                </a:solidFill>
              </a:rPr>
            </a:br>
            <a:r>
              <a:rPr lang="ru-RU" sz="2800" b="1" i="1" dirty="0" smtClean="0">
                <a:solidFill>
                  <a:schemeClr val="folHlink"/>
                </a:solidFill>
              </a:rPr>
              <a:t/>
            </a:r>
            <a:br>
              <a:rPr lang="ru-RU" sz="2800" b="1" i="1" dirty="0" smtClean="0">
                <a:solidFill>
                  <a:schemeClr val="folHlink"/>
                </a:solidFill>
              </a:rPr>
            </a:br>
            <a:r>
              <a:rPr lang="ru-RU" sz="2800" b="1" i="1" dirty="0" smtClean="0">
                <a:solidFill>
                  <a:schemeClr val="folHlink"/>
                </a:solidFill>
              </a:rPr>
              <a:t/>
            </a:r>
            <a:br>
              <a:rPr lang="ru-RU" sz="2800" b="1" i="1" dirty="0" smtClean="0">
                <a:solidFill>
                  <a:schemeClr val="folHlink"/>
                </a:solidFill>
              </a:rPr>
            </a:br>
            <a:r>
              <a:rPr lang="ru-RU" sz="2800" b="1" i="1" dirty="0" smtClean="0">
                <a:solidFill>
                  <a:schemeClr val="folHlink"/>
                </a:solidFill>
              </a:rPr>
              <a:t/>
            </a:r>
            <a:br>
              <a:rPr lang="ru-RU" sz="2800" b="1" i="1" dirty="0" smtClean="0">
                <a:solidFill>
                  <a:schemeClr val="folHlink"/>
                </a:solidFill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составления плана работы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индивидуальному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образовательному маршруту</a:t>
            </a:r>
            <a:r>
              <a:rPr lang="ru-RU" sz="2800" b="1" i="1" dirty="0" smtClean="0">
                <a:solidFill>
                  <a:schemeClr val="folHlink"/>
                </a:solidFill>
              </a:rPr>
              <a:t/>
            </a:r>
            <a:br>
              <a:rPr lang="ru-RU" sz="2800" b="1" i="1" dirty="0" smtClean="0">
                <a:solidFill>
                  <a:schemeClr val="folHlink"/>
                </a:solidFill>
              </a:rPr>
            </a:br>
            <a:endParaRPr lang="ru-RU" sz="2800" b="1" i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2420887"/>
            <a:ext cx="7767464" cy="37116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Определение направлений коррекционной работы: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ликвидация отставания по программе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обогащение словаря и развитие речи;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- формирование мотивов учебной деятельности;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dirty="0" smtClean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12AE3-A7BB-478C-AE50-B84FE5B0B579}" type="datetime1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764704"/>
            <a:ext cx="7793037" cy="146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составления плана работы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 индивидуальному 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образовательному маршруту</a:t>
            </a:r>
            <a: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8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90638" y="2413000"/>
            <a:ext cx="7480300" cy="14525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Составление планирования, подбор заданий, определение времени работы.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>Примерная схема составления тематического планирования индивидуального маршрута: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800" dirty="0" smtClean="0">
              <a:solidFill>
                <a:schemeClr val="tx2">
                  <a:lumMod val="75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38942" name="Group 30"/>
          <p:cNvGraphicFramePr>
            <a:graphicFrameLocks noGrp="1"/>
          </p:cNvGraphicFramePr>
          <p:nvPr>
            <p:ph sz="half" idx="4294967295"/>
          </p:nvPr>
        </p:nvGraphicFramePr>
        <p:xfrm>
          <a:off x="899591" y="3952875"/>
          <a:ext cx="7936434" cy="1342073"/>
        </p:xfrm>
        <a:graphic>
          <a:graphicData uri="http://schemas.openxmlformats.org/drawingml/2006/table">
            <a:tbl>
              <a:tblPr/>
              <a:tblGrid>
                <a:gridCol w="4320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3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8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40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23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Дата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Тема занятия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Форма организации деятельности ученика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Домашнее задание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Примечание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414" name="Rectangle 94"/>
          <p:cNvSpPr>
            <a:spLocks noChangeArrowheads="1"/>
          </p:cNvSpPr>
          <p:nvPr/>
        </p:nvSpPr>
        <p:spPr bwMode="auto">
          <a:xfrm>
            <a:off x="1428750" y="5429250"/>
            <a:ext cx="6103938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  <a:defRPr/>
            </a:pP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Подведение итогов (диагностика ОУУН)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BA254-EB3D-4B0F-A2BB-DF01778CC073}" type="datetime1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40" y="0"/>
            <a:ext cx="9097660" cy="681310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6CEB-73A6-4273-BCD6-4D41587CF5E4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01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/>
          <a:lstStyle/>
          <a:p>
            <a:pPr lvl="0"/>
            <a:r>
              <a:rPr lang="ru-RU" sz="2800" b="1" dirty="0" smtClean="0"/>
              <a:t>научились самостоятельно </a:t>
            </a:r>
            <a:r>
              <a:rPr lang="ru-RU" sz="2800" b="1" dirty="0" err="1" smtClean="0"/>
              <a:t>самоорганизовываться</a:t>
            </a:r>
            <a:r>
              <a:rPr lang="ru-RU" sz="2800" b="1" dirty="0" smtClean="0"/>
              <a:t> на занятие</a:t>
            </a:r>
          </a:p>
          <a:p>
            <a:pPr lvl="0"/>
            <a:r>
              <a:rPr lang="ru-RU" sz="2800" b="1" dirty="0" smtClean="0"/>
              <a:t>умеют планировать свою работу</a:t>
            </a:r>
          </a:p>
          <a:p>
            <a:pPr lvl="0"/>
            <a:r>
              <a:rPr lang="ru-RU" sz="2800" b="1" dirty="0" smtClean="0"/>
              <a:t>могут оценить и проанализировать свою работу.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2FA7E-78DF-46E2-BE12-8F50E37EEA3E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772400" cy="8164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Перспективы, открывающиеся перед учащимися: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2204864"/>
            <a:ext cx="7056784" cy="3528392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/>
              <a:t>уменьшается ежедневная нагрузка в разрезе домашних заданий;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/>
              <a:t>даётся возможность каждому ребёнку попробовать свои силы в ситуации, где нет давящего авторитета учителя и внимания всего класса;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/>
              <a:t>формируется умение применять знания в нестандартных ситуациях,  самостоятельно делать правильный выбор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/>
              <a:t> формируется правильная</a:t>
            </a:r>
            <a:r>
              <a:rPr lang="ru-RU" sz="4600" b="1" dirty="0" smtClean="0"/>
              <a:t> </a:t>
            </a:r>
            <a:r>
              <a:rPr lang="ru-RU" b="1" dirty="0" smtClean="0"/>
              <a:t>самооценка</a:t>
            </a:r>
            <a:r>
              <a:rPr lang="ru-RU" sz="4600" b="1" dirty="0" smtClean="0"/>
              <a:t>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A6B2-A47E-4050-8925-A11ACD40B268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7772400" cy="7444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Перспективы, открывающиеся перед родителем: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276872"/>
            <a:ext cx="7232848" cy="336192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400" b="1" dirty="0" smtClean="0"/>
              <a:t>принимает активное участие в образовательном процессе;                     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1" dirty="0" smtClean="0"/>
              <a:t>  даёт возможность определить границу между знаниями и незнаниями своего ребёнка (карта движения по предмету);</a:t>
            </a:r>
          </a:p>
          <a:p>
            <a:pPr algn="l">
              <a:buFont typeface="Arial" pitchFamily="34" charset="0"/>
              <a:buChar char="•"/>
            </a:pPr>
            <a:r>
              <a:rPr lang="ru-RU" sz="2400" b="1" dirty="0" smtClean="0"/>
              <a:t>   повышается уровень  контроля  над учебными достижениями своего ребёнка.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C2030-E605-48F6-8DF3-BF38CDEF7D7A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i="1" dirty="0" smtClean="0"/>
              <a:t>Перспективы, открывающиеся перед педагогом: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060848"/>
            <a:ext cx="7128792" cy="4154016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 </a:t>
            </a:r>
            <a:r>
              <a:rPr lang="ru-RU" sz="2800" b="1" dirty="0" smtClean="0"/>
              <a:t>освобождается время для других форм уроков;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/>
              <a:t>  осваиваются новые формы уроков: презентации, мастерские, консультации;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/>
              <a:t>   появляется возможность оказать индивидуальную помощь учащимся.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B17A1-DD08-47F5-B9F5-3582A561E254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Современная школа осуществляет работу с уч-ся на основе: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060848"/>
            <a:ext cx="7498080" cy="4187552"/>
          </a:xfrm>
        </p:spPr>
        <p:txBody>
          <a:bodyPr>
            <a:normAutofit fontScale="92500"/>
          </a:bodyPr>
          <a:lstStyle/>
          <a:p>
            <a:pPr lvl="0"/>
            <a:r>
              <a:rPr lang="ru-RU" sz="3000" b="1" dirty="0" smtClean="0"/>
              <a:t>уважения личного достоинства каждого воспитанника, его индивидуальных жизненных целей, запросов и интересов;</a:t>
            </a:r>
          </a:p>
          <a:p>
            <a:r>
              <a:rPr lang="ru-RU" sz="3000" b="1" dirty="0" smtClean="0"/>
              <a:t>ориентируется не только на подготовку к будущей жизни, но и на обеспечение полноценного проживания каждого возрастного этапа в соответствии с его психофизиологическими особенностями.</a:t>
            </a:r>
            <a:endParaRPr lang="ru-RU" sz="3000" b="1" dirty="0" smtClean="0">
              <a:latin typeface="Tahoma" pitchFamily="34" charset="0"/>
            </a:endParaRP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609B-8399-49D7-8E14-9B29A428E0EB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Структура ИОМ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0655" y="1465174"/>
            <a:ext cx="7250213" cy="539282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6CEB-73A6-4273-BCD6-4D41587CF5E4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09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Рисунок 13" descr="http://e-koncept.ru/static/images/990.pn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 l="4295" r="4712"/>
          <a:stretch>
            <a:fillRect/>
          </a:stretch>
        </p:blipFill>
        <p:spPr>
          <a:xfrm>
            <a:off x="1187450" y="1052513"/>
            <a:ext cx="7632700" cy="4824412"/>
          </a:xfr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5932D-5373-4A73-9969-DDA0AFF16106}" type="datetime1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 </a:t>
            </a:r>
            <a:r>
              <a:rPr lang="ru-RU" sz="2000" dirty="0" err="1" smtClean="0"/>
              <a:t>Будаева</a:t>
            </a:r>
            <a:r>
              <a:rPr lang="ru-RU" sz="2000" dirty="0" smtClean="0"/>
              <a:t> </a:t>
            </a:r>
            <a:r>
              <a:rPr lang="ru-RU" sz="2000" dirty="0"/>
              <a:t>Н.А.  Разработка и оформление  индивидуального образовательного маршрута. Методическое пособие. Усть-Кут, 2015г., стр.27</a:t>
            </a:r>
          </a:p>
          <a:p>
            <a:pPr marL="82296" indent="0">
              <a:buNone/>
            </a:pPr>
            <a:endParaRPr lang="ru-RU" sz="2000" i="1" dirty="0" smtClean="0">
              <a:latin typeface="+mj-lt"/>
              <a:cs typeface="Times New Roman" pitchFamily="18" charset="0"/>
            </a:endParaRPr>
          </a:p>
          <a:p>
            <a:r>
              <a:rPr lang="ru-RU" sz="2000" i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dirty="0">
                <a:latin typeface="+mj-lt"/>
              </a:rPr>
              <a:t>«Индивидуальные образовательные маршруты, индивидуальные программы развития и индивидуально- ориентированные образовательные программы</a:t>
            </a:r>
            <a:br>
              <a:rPr lang="ru-RU" sz="2000" dirty="0">
                <a:latin typeface="+mj-lt"/>
              </a:rPr>
            </a:br>
            <a:r>
              <a:rPr lang="ru-RU" sz="2000" dirty="0">
                <a:latin typeface="+mj-lt"/>
              </a:rPr>
              <a:t> с учетом личностных и возрастных особенностей учащихся»</a:t>
            </a:r>
            <a:br>
              <a:rPr lang="ru-RU" sz="2000" dirty="0">
                <a:latin typeface="+mj-lt"/>
              </a:rPr>
            </a:br>
            <a:r>
              <a:rPr lang="ru-RU" sz="2000" i="1" dirty="0" err="1" smtClean="0">
                <a:latin typeface="+mj-lt"/>
                <a:cs typeface="Times New Roman" pitchFamily="18" charset="0"/>
              </a:rPr>
              <a:t>Шкарина</a:t>
            </a:r>
            <a:r>
              <a:rPr lang="ru-RU" sz="2000" i="1" dirty="0" smtClean="0">
                <a:latin typeface="+mj-lt"/>
                <a:cs typeface="Times New Roman" pitchFamily="18" charset="0"/>
              </a:rPr>
              <a:t> </a:t>
            </a:r>
            <a:r>
              <a:rPr lang="ru-RU" sz="2000" i="1" dirty="0">
                <a:latin typeface="+mj-lt"/>
                <a:cs typeface="Times New Roman" pitchFamily="18" charset="0"/>
              </a:rPr>
              <a:t>Анна </a:t>
            </a:r>
            <a:r>
              <a:rPr lang="ru-RU" sz="2000" i="1" dirty="0" smtClean="0">
                <a:latin typeface="+mj-lt"/>
                <a:cs typeface="Times New Roman" pitchFamily="18" charset="0"/>
              </a:rPr>
              <a:t>Михайловна учитель </a:t>
            </a:r>
            <a:r>
              <a:rPr lang="ru-RU" sz="2000" i="1" dirty="0">
                <a:latin typeface="+mj-lt"/>
                <a:cs typeface="Times New Roman" pitchFamily="18" charset="0"/>
              </a:rPr>
              <a:t>начальных классов</a:t>
            </a:r>
          </a:p>
          <a:p>
            <a:pPr marL="82296" indent="0">
              <a:buNone/>
            </a:pPr>
            <a:r>
              <a:rPr lang="ru-RU" sz="2000" i="1" dirty="0">
                <a:latin typeface="+mj-lt"/>
                <a:cs typeface="Times New Roman" pitchFamily="18" charset="0"/>
              </a:rPr>
              <a:t>МБОУ </a:t>
            </a:r>
            <a:r>
              <a:rPr lang="ru-RU" sz="2000" i="1" dirty="0" err="1">
                <a:latin typeface="+mj-lt"/>
                <a:cs typeface="Times New Roman" pitchFamily="18" charset="0"/>
              </a:rPr>
              <a:t>Ясенецкая</a:t>
            </a:r>
            <a:r>
              <a:rPr lang="ru-RU" sz="2000" i="1" dirty="0">
                <a:latin typeface="+mj-lt"/>
                <a:cs typeface="Times New Roman" pitchFamily="18" charset="0"/>
              </a:rPr>
              <a:t> СШ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265AA-9A5D-4606-989E-8BCC28802195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0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Спасибо</a:t>
            </a:r>
          </a:p>
          <a:p>
            <a:pPr algn="ctr">
              <a:buNone/>
            </a:pPr>
            <a:r>
              <a:rPr lang="ru-RU" sz="6600" b="1" dirty="0" smtClean="0">
                <a:solidFill>
                  <a:srgbClr val="FF0000"/>
                </a:solidFill>
              </a:rPr>
              <a:t> за внимание!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FF23-4CAF-4E74-82C6-63492BB3E975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8" y="0"/>
            <a:ext cx="9166468" cy="6858000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86CEB-73A6-4273-BCD6-4D41587CF5E4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02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84784"/>
            <a:ext cx="7498080" cy="476361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Индивидуальный маршрут - это  учет психологических и индивидуальных особенностей ребёнка, его интересов, жизненной позиции, уровня </a:t>
            </a:r>
            <a:r>
              <a:rPr lang="ru-RU" sz="2800" b="1" dirty="0" err="1" smtClean="0"/>
              <a:t>обучаемости</a:t>
            </a:r>
            <a:r>
              <a:rPr lang="ru-RU" sz="2800" b="1" dirty="0" smtClean="0"/>
              <a:t>.</a:t>
            </a:r>
          </a:p>
          <a:p>
            <a:pPr>
              <a:buNone/>
            </a:pPr>
            <a:r>
              <a:rPr lang="ru-RU" sz="2800" b="1" dirty="0" smtClean="0"/>
              <a:t> </a:t>
            </a:r>
          </a:p>
          <a:p>
            <a:r>
              <a:rPr lang="ru-RU" sz="2800" b="1" dirty="0" smtClean="0"/>
              <a:t>Индивидуальный маршрут выстраивается во взаимодействии педагога и психолога.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3076-99AA-469F-956B-1FDCF5DBAA33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/>
          <a:lstStyle/>
          <a:p>
            <a:r>
              <a:rPr lang="ru-RU" sz="2400" dirty="0" smtClean="0">
                <a:latin typeface="Tahoma" pitchFamily="34" charset="0"/>
              </a:rPr>
              <a:t>«индивидуальный образовательный маршрут» </a:t>
            </a:r>
          </a:p>
          <a:p>
            <a:r>
              <a:rPr lang="ru-RU" sz="2400" dirty="0" smtClean="0">
                <a:latin typeface="Tahoma" pitchFamily="34" charset="0"/>
              </a:rPr>
              <a:t>«индивидуальный учебный план»</a:t>
            </a:r>
          </a:p>
          <a:p>
            <a:r>
              <a:rPr lang="ru-RU" sz="2400" dirty="0" smtClean="0">
                <a:latin typeface="Tahoma" pitchFamily="34" charset="0"/>
              </a:rPr>
              <a:t>«индивидуальная образовательная траектория»</a:t>
            </a:r>
          </a:p>
          <a:p>
            <a:r>
              <a:rPr lang="ru-RU" sz="2400" dirty="0" smtClean="0">
                <a:latin typeface="Tahoma" pitchFamily="34" charset="0"/>
              </a:rPr>
              <a:t>«индивидуальная образовательная программа»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C200C-087D-475E-A732-606AB2BD4A04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825" b="10768"/>
          <a:stretch>
            <a:fillRect/>
          </a:stretch>
        </p:blipFill>
        <p:spPr>
          <a:xfrm>
            <a:off x="1435100" y="1676079"/>
            <a:ext cx="7499350" cy="4344042"/>
          </a:xfrm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59FD-F572-41A2-AD55-D63307DB550D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ИОМ: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844824"/>
            <a:ext cx="7498080" cy="4403576"/>
          </a:xfrm>
        </p:spPr>
        <p:txBody>
          <a:bodyPr/>
          <a:lstStyle/>
          <a:p>
            <a:r>
              <a:rPr lang="ru-RU" b="1" dirty="0" smtClean="0"/>
              <a:t>Компенсация учебных трудностей;</a:t>
            </a:r>
          </a:p>
          <a:p>
            <a:r>
              <a:rPr lang="ru-RU" b="1" dirty="0" smtClean="0"/>
              <a:t>Расширение сферы знаний применительно к определенной учебной дисциплине.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8C810-5C81-4959-9F41-865E5AA24395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Индивидуальная образовательная траектория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628800"/>
            <a:ext cx="7498080" cy="4619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u="sng" dirty="0" smtClean="0"/>
              <a:t>Направления реализации:</a:t>
            </a:r>
          </a:p>
          <a:p>
            <a:r>
              <a:rPr lang="ru-RU" sz="2800" b="1" u="sng" dirty="0" smtClean="0"/>
              <a:t>содержательный</a:t>
            </a:r>
            <a:r>
              <a:rPr lang="ru-RU" sz="2800" b="1" dirty="0" smtClean="0"/>
              <a:t> (вариативные учебные планы и образовательные программы, определяющие индивидуальный образовательный маршрут);</a:t>
            </a:r>
          </a:p>
          <a:p>
            <a:r>
              <a:rPr lang="ru-RU" sz="2800" b="1" u="sng" dirty="0" err="1" smtClean="0"/>
              <a:t>деятельностный</a:t>
            </a:r>
            <a:r>
              <a:rPr lang="ru-RU" sz="2800" b="1" dirty="0" smtClean="0"/>
              <a:t> (специальные педагогические технологии); </a:t>
            </a:r>
          </a:p>
          <a:p>
            <a:r>
              <a:rPr lang="ru-RU" sz="2800" b="1" u="sng" dirty="0" smtClean="0"/>
              <a:t>процессуальный</a:t>
            </a:r>
            <a:r>
              <a:rPr lang="ru-RU" sz="2800" b="1" dirty="0" smtClean="0"/>
              <a:t> (организационный аспект). </a:t>
            </a:r>
          </a:p>
          <a:p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806-D3A9-4A65-885C-7C61310CA3C9}" type="datetime1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345</TotalTime>
  <Words>785</Words>
  <Application>Microsoft Office PowerPoint</Application>
  <PresentationFormat>Экран (4:3)</PresentationFormat>
  <Paragraphs>215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3" baseType="lpstr">
      <vt:lpstr>Arial</vt:lpstr>
      <vt:lpstr>Calibri</vt:lpstr>
      <vt:lpstr>Corbel</vt:lpstr>
      <vt:lpstr>Gill Sans MT</vt:lpstr>
      <vt:lpstr>Tahoma</vt:lpstr>
      <vt:lpstr>Times New Roman</vt:lpstr>
      <vt:lpstr>Verdana</vt:lpstr>
      <vt:lpstr>Wingdings</vt:lpstr>
      <vt:lpstr>Wingdings 2</vt:lpstr>
      <vt:lpstr>Солнцестояние</vt:lpstr>
      <vt:lpstr>Презентация PowerPoint</vt:lpstr>
      <vt:lpstr>«Индивидуальные образовательные маршруты, индивидуальные программы развития и индивидуально- ориентированные образовательные программы  с учетом личностных и возрастных особенностей учащихся» </vt:lpstr>
      <vt:lpstr>Современная школа осуществляет работу с уч-ся на основе: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ИОМ:</vt:lpstr>
      <vt:lpstr>Индивидуальная образовательная траектория</vt:lpstr>
      <vt:lpstr>Презентация PowerPoint</vt:lpstr>
      <vt:lpstr>Принципы проектирования ИОМ: </vt:lpstr>
      <vt:lpstr>Обязанности учителя, обеспечивающего индивидуальный образовательный маршрут:</vt:lpstr>
      <vt:lpstr>Алгоритм создания индивидуального образовательного маршрута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 организации   деятельности  ученика  во время работы  по  индивидуальному  маршруту: </vt:lpstr>
      <vt:lpstr>Лист   индивидуального маршрута обучения ФИО_________________________________________________________________________ Ученика (цы) ______ класса МКОУ СОШ….. на _______/_______ учебный год   </vt:lpstr>
      <vt:lpstr>4 вариативных образовательных маршрута:</vt:lpstr>
      <vt:lpstr>Презентация PowerPoint</vt:lpstr>
      <vt:lpstr>2. Выявление причин низкой успеваемости.  Причины низкой успеваемости:</vt:lpstr>
      <vt:lpstr>    Алгоритм составления плана работы  по индивидуальному  образовательному маршруту </vt:lpstr>
      <vt:lpstr>Алгоритм составления плана работы  по индивидуальному  образовательному маршруту </vt:lpstr>
      <vt:lpstr>Презентация PowerPoint</vt:lpstr>
      <vt:lpstr>Результат</vt:lpstr>
      <vt:lpstr>Перспективы, открывающиеся перед учащимися: </vt:lpstr>
      <vt:lpstr>Перспективы, открывающиеся перед родителем: </vt:lpstr>
      <vt:lpstr>Перспективы, открывающиеся перед педагогом: </vt:lpstr>
      <vt:lpstr>Структура ИОМ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«Индивидуальные образовательные маршруты, индивидуальные программы развития и индивидуально- ориентированные образовательные программы  с учетом личностных и возрастных особенностей учащихся» </dc:title>
  <dc:creator>Антон</dc:creator>
  <cp:lastModifiedBy>Сергей</cp:lastModifiedBy>
  <cp:revision>23</cp:revision>
  <dcterms:created xsi:type="dcterms:W3CDTF">2016-08-28T18:15:39Z</dcterms:created>
  <dcterms:modified xsi:type="dcterms:W3CDTF">2018-11-01T03:59:38Z</dcterms:modified>
</cp:coreProperties>
</file>