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31"/>
  </p:notesMasterIdLst>
  <p:handoutMasterIdLst>
    <p:handoutMasterId r:id="rId32"/>
  </p:handoutMasterIdLst>
  <p:sldIdLst>
    <p:sldId id="284" r:id="rId2"/>
    <p:sldId id="291" r:id="rId3"/>
    <p:sldId id="288" r:id="rId4"/>
    <p:sldId id="325" r:id="rId5"/>
    <p:sldId id="327" r:id="rId6"/>
    <p:sldId id="290" r:id="rId7"/>
    <p:sldId id="294" r:id="rId8"/>
    <p:sldId id="295" r:id="rId9"/>
    <p:sldId id="296" r:id="rId10"/>
    <p:sldId id="293" r:id="rId11"/>
    <p:sldId id="299" r:id="rId12"/>
    <p:sldId id="300" r:id="rId13"/>
    <p:sldId id="301" r:id="rId14"/>
    <p:sldId id="302" r:id="rId15"/>
    <p:sldId id="304" r:id="rId16"/>
    <p:sldId id="322" r:id="rId17"/>
    <p:sldId id="329" r:id="rId18"/>
    <p:sldId id="331" r:id="rId19"/>
    <p:sldId id="333" r:id="rId20"/>
    <p:sldId id="315" r:id="rId21"/>
    <p:sldId id="316" r:id="rId22"/>
    <p:sldId id="323" r:id="rId23"/>
    <p:sldId id="307" r:id="rId24"/>
    <p:sldId id="308" r:id="rId25"/>
    <p:sldId id="306" r:id="rId26"/>
    <p:sldId id="334" r:id="rId27"/>
    <p:sldId id="309" r:id="rId28"/>
    <p:sldId id="311" r:id="rId29"/>
    <p:sldId id="312" r:id="rId30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3300"/>
    <a:srgbClr val="009900"/>
    <a:srgbClr val="003366"/>
    <a:srgbClr val="660066"/>
    <a:srgbClr val="663300"/>
    <a:srgbClr val="0066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6EB99B0-8C37-4B5B-BBA2-AB1E6C832991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0B767D-8F21-426A-A12A-67129A6F3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D85860-6590-47E1-BB89-3B2552C284A5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F8EE80-4E13-4A14-9A18-F0B8ABD13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49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B00E9-C5EC-4D21-9285-25ED66917C73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08602-4631-425A-84E3-6D87A09DD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12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FB887-E0CA-4852-B26F-EF4E70E7EABA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A59AF-4A39-496D-830F-F220B00ED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6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2CA2-BF00-4A26-BCC2-F593D41BED18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6EE09-B8E5-4782-9073-C87A2EFC7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6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C9F-76D1-494B-AC2B-A006D2898EB4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0FB84-07D9-4198-9B3A-182107437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6F37-FE8A-44E7-AA8D-4476D0A54FCC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CA60E-A8B8-4E7C-8354-6140C0116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14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12162-0E1C-4A3A-9113-44F43049E176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3D8D-FE15-4F32-BB00-C5336C177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01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6AD48-0924-4DC2-AC24-B147E7CB24B2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3F8F1-C085-4854-AE62-25874B631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2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B732-9503-45B0-8F5B-A9C2EAA27AB6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1AC2C-CFEC-4360-9E34-A6D882CA9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61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6A5E-C1D6-44EF-9BAF-4732299A8DF3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093BF-3850-42EE-A304-356803505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1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CE5DD-BBDA-4F79-A17A-B86C1C8B7AD2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3797A-2483-4C56-84E8-9F3534978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0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D60BF-D078-4127-A13B-63370D290CA5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C59F0-D91A-4547-B3B4-2D68907FC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33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EDB0F1AC-7DE4-4F86-B308-EE06B5AE224E}" type="datetimeFigureOut">
              <a:rPr lang="ru-RU"/>
              <a:pPr>
                <a:defRPr/>
              </a:pPr>
              <a:t>03.07.2019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C84B1E7-78ED-4D9B-8CCB-25F910A99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9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652963"/>
            <a:ext cx="9144000" cy="2205037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Итоговый индивидуальный проект обучающихся ООО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AutoShape 4" descr="data:image/jpeg;base64,/9j/4AAQSkZJRgABAQAAAQABAAD/2wCEAAkGBxQSEhUUDxQUEA8QDw8UEBQPFBAQDw8PFBQWFhQRFBUYHCggGBolHBQUITEhJSkrLi4uFx8zODMsNygtLisBCgoKDg0OFxAQGiwkICQtLCwsLCwsLCwsLCwsLCwsLCwsLCwsLCwsLCwsLC4sLCwsLCwsLSwsLCwsLCwsLCwsLP/AABEIALcBEwMBEQACEQEDEQH/xAAcAAABBQEBAQAAAAAAAAAAAAABAAIDBAUGBwj/xABHEAABAwICBgYGBwYEBgMAAAABAAIDBBESIQUGEzFBUQciYXGBkRQyQqGxwVJicpLC0fAjM0NTgrIkotLxVGOTs+HiFRYX/8QAGwEAAgMBAQEAAAAAAAAAAAAAAAECAwQFBgf/xABBEQACAQMBBAYIBAQEBgMAAAAAAQIDBBESBSExQQYTUWFxkRQiMoGhscHRQlLh8BUjM2IWcrLSByRDosLxJZKz/9oADAMBAAIRAxEAPwC1N0TNt+zqXA/XjDh5hwW6N6+cTHKzT4Mx6/o3q4rmPZztH0HYXH+l35rRC9pvjuM87OouG85yt0bLCbTRvjP12kDwO4rXCpCXsvJjnTnH2kVVIgBAxqBgKAAUhgKBjUDAkMBQAEDEgAIGNSGKyAAUhgQAkAJAAQMSAAgBIGJAAQAkAFABQIKAEgBrggEyCRqraLYsgLFDBZk+p4JlxzeWN6AKtVTBwsQHA8CAR5FCeAOT0pqVTSkkNMLjxhs0fdIIWmF3Vhzz4medrTnyx4GDUdHDv4U4tykYQfMFaY7Q7YmaVh2SKrujeq4PgI7XSj8Cs9Pp9j/fvK/QZ9qJIujKc+tNC37O0d8QFF38OSZJWMubLsXRafaqR/TGfm5Qd/2RLFYrmx7+irlU+cf/ALI9Pf5R+grtKVR0WTj93NC/7Qkj+AKmr+PNMg7KXJlM9GVbzgtz2j7f2XUvTqfeR9Dn2ou03Re8/vZ2t7I2Od7yQq5X65RLI2XaySs6LrNvFUEu5PjsPcVFX75xJOzXJnBaU0dJTyGOUYXDlm1w5g8Qt1OpGosxMdSm4PDKamQEgYEABIYrIAFkAJAwJAJAAQMSAEgAWQAbIAVkAFACTEJIBIAY8JNEkyEtUcFmT6RidZcM6ZfhlQBZugCGWK6AINmgCaNqAJMCACAgAgIAzJdYaVsuxdOwTYg3D1snH2S61gey6rdaClpzvNsdnXUqXWqD09vd4cTUIVhiKjzYoAkjlCAMDXDVVlZH1bNlbmx1tx5HsKuo1nSllFVWkqiwzxjS+iJaZ+CdhaeB9l3aCuvTqxqLMWcypSlB7yjZWFYEDAgBIACQxWQAkABAwIASQCTASQCTANkAKyBZDZAZAUAJAwEIAZhSwSyfSBisuAdcfGgC5GUAYWntb4aZzo2sfUSsbikbCLtiH13cFRUuIweOLOrZ7Iq3EVNtRi9yzz8EY8OvT5G4o6Gd7DezmYnNJG/MNVaum96izbPYUKb0zrxT7Hu+pd1e1okqakxOgNO1kLnu2mLaXuABYgWGZ8lKnXc56cYM19sunbW6qqpqbeFjhz8R1ZroMTmUkEtXs743xi0QI3jFY3RK434isjo7HelSr1IwzwT4+Rb1S1jNayR5jETWPDW9YuLja54dylRquom8FG09nxspxhqy2s8CTXDS/otJJIw/tDZkfY9xti8Bc+CdeeiDaI7KtVc3UYS4cX4L78DmZ9Rg6hjEQArRhkc9xIL3Ozcwm24Ai3a3tVDts01jidaG3HG8m5/0+GOzHB+/n4nZ1teymg2lQ6zWMaHHeXvtazRxJK1SmoRzI4NGhO5raKS4t+5d5yGkNZqssfLFRmOBjS7aVJLcueG4v4XWeVephtR3d52aWybPXGnUrZk92I/feXdU6ySWnEspu+WSRx4ADFhAA4CzQraEnKGp8zn7Wo06Ny6VNbopL4Z+p0VNOVcc0mq6NkzbSMa8fWAKabXAMHJ6R1Ro3XEsIaDukh/Zub32yPkro3NWPMqlQpy4ow5+inEb09SMB3CVl3D+ppsfJaY3/bEzuzXJkUnRQ8DOpaT2ROt/cn6evy/H9Beh/wBxiVuosse6Rp72uH5pq/jziJ2b7SpHqjIfWkYO4PPxATd9HkmCtHzZoRaoRgdeR7j9XC0fAqmV9PkkWK0jzZIzVenvmZPvt/0qPptTuJeiw7zotD6q0HtRYz9d7z7r2UHdVXzJqhTXI0NL9HNHNGTTN2EtuqWOcW34YmkkW7rFShd1IvfvFO3hJbtx5HpfREtNIY52Fjgcjngd2tPELp06kaizEwTpyg8Mo2VhWKyQCsgAoAKYBQIBQAEDEgAWRgD6UcvPHaGgIAr6YrthBJIM3NbaMfSlccLB94hQqS0xbNNnQ6+tGD4c/Bb38DG0pQik0XON80kf7d/tSTSEB5J7yfJUTj1dF9vM6ltXd3tGm/wp+quxLgaGokGCggH0mvf997nfAhWW6xTRl2zPXe1H3peSSMzWsPbM7BdpqoqSkY8DcZJZXSG/Ywf5gq62dW7nhfM1bO0OktW9Qc5teEYpeb+Rf0lEylopWwgMZFBJhA54SLnmSTvVskoU3jsMVvOd1ewlUeXKSMvo9jwUTTxkkkcfPCPc1V2qxTRq2/U1Xkl2JL6/Uoa8VG2qKWl3gyB8g7CbAeWPzULl6pxgatixdG3r3XdhfP54OzdUrYebMSaQVFfGyTOGkh2uE5h07zZpI42Aus8vWqpPgln3nWpSdCwlOPtTlpz/AGrj5kPSRVl8QhjNrsfPMeUUdg1v9T3N8lC6eY6V4mrYNOManXSXNRXi+Pki9qfAPQoO2O/mSrbf+nEwbWebyr4myxoCuOcW43BAFCuAQAympMrxuLD9Xd5HJADyKlu4skHJwwnzB+SAFJAHj9tEWHm0h492fuQBn1GhmH92Qfj5IAyKzQ0tuownuCAOT0ro+rYbljmjtCAK1DXTNPWJCAO91e0k4gXKAN+v0bHUstI1rvtAFNNrehNZOeZqHBivs2jwCn11T8zI9XDsR59r/qoaKRr2ZwTF2H6jxmWd3EePJdO1r9YsPijDcUtDyuByllqMokAFMBIEJIYLJgGyADZAsnvzK1edO4TsqkAZun58T6SPhJVtc4c2xNL7eeFU1eMV3/I6VgtMK9Tshj/7PHyyVOkuqtRYf5k0Y77Xd8lXdvFP3mvo7DVeZ7Iv6I6TQsWCnhYPYhjH+UK+msRSOVdz116ku1v5nP8ASHO6NtLI3+HWsJ7TYkDxAcqLl40vvOrsOEajr03zgyx0hPw0Ev1zG3ze0n4KVy8U2UbDhqvYd2X8GXNW6YRUUOM2a2na5xOQAtiJU6Xq014Ge/bq3lTHOWF8jhtXMVVpYSvBDSJJWg/ycBbH3ZFqx0m519T8T0t/GNtsrqo90X45y/qely0gK6J4w5WDRsrdIyuwnYupo7OscJeCAGg8/WVEYy65vlg61WrSls6nDPrKT3d37wYmmHl9PWVG9sj2QRH/AJUbwDbvdcqio8wnP3HTso9XcW1v2Jzfi19EdNq88tpYAP8Ah4j5tB+a1Uf6cfA4W0Xm7q/5n8y1JUuVhjEypegCCrq3AZhAGhoSta8ZHNAGo66ABdADZIGu9YAoAyqzRjO0dznD5oAlp2kNwuvJHydm9vceKAOV09oWz7tzacwRuIQBLoinLUAdXROKAFUVB3BAGJrRor0yndGc3NIey2/E3gPC6nTqOnLUiE4KawzyvSWqc8UbpcJdEz1siHMHMjkupRu41Hh7mYKts4LK3owLLWZhWQIKAFZACsgA2QAbIEe+uol507ohTEIAxNYHYKmhJ3GeVv3mtb81nrPE4eJ2NnQc7W6S/Kvg2yp0jdYU0X8yf8m/iVd3v0rvNfR71XWqdkf1+h3TMsuWXkth5zOd46WFrwA9rXgOa4B4DgHNNw4A8RzSaT4koTlB5i8ctxyXSpJ/hoox60tQAP6Qd/i4LLeP1Uu1ne6OR/nzm/wxNLWW5ZDRRZPqS1klsiylYBtXeQt4qyrwVNc/kZbDCnUu58IZa75PgvqY+qrWnSdY9oAbE0RMA3NaCGBo8I/cqqKTrTa5G7aUpR2dbxlxl6z+f1O1M62HmzN1j0nsaaWQeuGYWW3mR/VaB4lV1Z6YNmuwodfcQg+GcvwW9nNa6UbabRUcIyLXQsO7N+b3HzDis9eOiionZ2TVdxtKVXxfu4I63R9IGwRNt6sELfusA+S1QWIpHBuJ6605dsm/NgkgCkUgaxo3oAlwxuyIugCs/QbL44CY3/V3HvCAD/8AIuiymFwPaYb+Y3hAF2CqZILtN0ATEIAoVRQA6iegAVlMCC3vLPmP1zQBz8YIfbtQB0VMLN7SgB4gQAGU5BuEAUNaaxsNLMXtBBhkBH0i5pAHiSrKSbnFLtIVGlFtnz8Au8cUVkwDZACsjABsgQrIwGQ2TwLJ9K4AvNnfBswgDE1o1eNU2LA4MfDO14LgTdvtDvyB8FTWpa8Y5M6Ozr5WrnqWVKOPsYGtTdppSii34A15++534FTW31oI6ezf5ezLip27vgl9TtHLYebGiVAHG67SiSsoYyeq15e++4DE3M+DCsdxvqQR6TY6cLS5qLswvJ/c2dWXbeWauky2t46YHe2lYd/9RuVbS9Zuo/d4GHaD6mnCzjy3y75P7LcZXRszGauXjJU2/ud+JVWm/U+82dIHpVCl2R+y+h2LolsPOnHa7aYjgmpmShzmNeZ5GssXHDcRixI9q538FkuKijKKfid/Y9lUrUq04bm1pTffx+Bha5a0xVsUcMIkDtu1xLw0C2FzbZG9+sqK9eNRKKOrsnZVayqSq1GvZa3eKfZ3HpZdhaL5ANGZyAyXSR4yT3tnN6W1vpYrgyiRw9mH9ob8iRkPNXQt6kuRW6kVzOS0h0hOP7iGw+lM65+6381pjZfmZW63YYlRrjWP/i7Mcomsb77E+9XRtqa5EHUk+Znz6Umk/eSyP+095HleyvjCMeCINt8yC91ZxImhovTc9M4OheSAc2POJjhyz3eCz1baE+RZGo0er6q64xVTbXwSgDEx3rDtHMdq5dSlKm8M0xkpcDaqCDuVZIgZOyPOR7WD67mt+KaTfAMgqNJwSjDDPE6UZtDJGOdfuvmpOnNb2mJSTK13A3ey5G8tUBl+HSUW49U/WyQBfFjuzCAGTS4QgDm9ZWiphfC8GzxvbvaQbg+YCnTqOElJEJwU4uLPHNL6Kkp34JBvza4eq8cx+S7dKrGpHMTk1aUqbwylZWlQrIAVkxBQAUCDZMDov/vtaP45+7H/AKVg9Ho9h1usmEdI1aP4wPfHEfgFF0KPYPXMe3pOruBY7vh/IhQ9Hpckx9ZLtRXk1rqXTNq3CM1LWBrQWkRhuY9XFvs48Vy4UlUvnBLckerqfydhKXOTXxf2Rcd0gVx4047o3n8a63ocDyfXMidrtWn24vCI/wCpP0KHeLrpFDSGlpp3CSZw2gYWgsGAYc8rXPNcK5odZedTD97ss95sypC12T6RUXHMvF5wl8EXqfXisa0RgQ4MOAAMeC1lrZdbkupXtY0qUpLkn8jyNpUlc3dNS4yks+97yLROuk9CwxwxxvY52Ml+LFiOXAjksezrdSo6n2nW6TVcXiiuUV9TRb0uVI3wReUp/Et3o9Pnk8/1kuRWk6RJWTPlcyEyzMjBD2Pe2NjQbNZ1uZJN1ltqVKo5zk3jOF4I7O1HO2p0baPFR1S/zS+xV0hrjNWhu1MYELw9uyjwWd23JvuVO0YUoumodv2Oh0aU5K4nLsS+ZlV+s0tR++mfIOAc44R/TuXbi6cfZSPIvVLeyoyqBViqJkdLJmyAqaaZHA6wTwBJNSuZbG1zMbcTcQLcTeYvvCqp1KdTOiSeHh4ecPsfeNpriMwnfw9yszyEIFMAObxaS1w3OaS1wPYRmFGUFJbxp4HS6crALekTFv23A+YWZ0UuSLNbfMzZKuQm77uPEuJcT4lNSkuQmkx8dZzBHbyU1V7RaTrtF68VkTQ1sjZWgZbdu0sOWK4PvSdrSnvx5D6yS3DqrX+qPswf9Jx+L1U7Smu0l1si7q90gyxyN24a6Amz9mHNLAfaAJO7koTs1jMBxrPO89HrdMQOiEjJoiwi99oy3xWHRLOMF+Ucu7XWmjOcof8AYa5/vAsrFb1HyIuce0ytc9O0tdSl0ThtoHsIBBY8tc4Ndkd4zG7ktNrCdOpv4Mz3TjKn4Hn9l1TlCAQAbIAVkAKyYgoAixNWbKOpvFtBwCWpBgcxxdkP9lVWuIUYa58DXZ2NW8qqlSW/5LtLErTbLn7lwrC7pxr1KlR4z9z222tm16lnRt7eOVHGd6XBYXEhLrb94XooTUkmuDPA1aUqU5QnxW5kpFrW4rLRvoznUhLdp+R1rvYtSlRoVKfrdZjlwb3r3fYdI+2X67FRs6GqU7iXGT3eH7+Rt6QV1ThSsKb3QS1eON3lx94I3XPgfy+av2lU020+/cYej1LXtCn3Zfkv1DIy/DIDs4LNs25oKjCnq9bs72zf0g2ddzuqldQejC35WEkt/MYyIE+9a76p1dF44vcvFnM2LbK4u46vZj60vCO/5jZYA4knj+graNvGnTjDsRkvbuVzcVKz/E3jw5fAdBThoNhvOa4u1XCNemnwW9+Z6/ozSm7OvKPGTaXuj+pUdo4DhbyXWpSo1s9W8nk7mzubVLr4OOeGcb8eDI3UI4Kx0UZdYzZualpaDKZ0eqNOwl9RVX9EpA1zxa+1ldlHEBxN87d3Ncja15WjGNrb/wBSplJ/lS4y8i2lBN6pcEdN0pTjFTDcSyU9w6mS4/QxOMLjP5l9Sy836QVfU0LGP50jT4GQu/CFbbPrekdWX5I4/wC1L6ilutl3nFkL2ZjEEAKyAI3MCi0h5GbMJaUGQhmHMeSeMcAzkjmdfcoSeRokpipQExOyO7I+4pt4DGRpc3nZL1R7xkTMz2IprfkouJeqkTWV5iFZACsgAoEJMA2QBWMKyaDrZFskaQyEAjdl3JOCfFE4VZ086JNZ3bngQvzPmUnTi+KXkThc1oPMZyXvf3CAppFLbbyyZkhAtl4rFW2dRqz1yznnjmdm02/d21HqYYaXDKy14b/nkaQt0YpJJHHnOU5OUnlve2EAocU+KCFSUM6W1y3PA9gJ4m3iViuqlG2SqSgm88ksnY2bRu9oOVCNZpJZeW2n3YyOtYdpWehV9MrqaXqQ4Z7ToXVutk2MqTadWrueOUe7n3d7fcNC7J5MONQcYviiyNWpFJKTWOxsGNEIQh7KS8CVW4q1sdZJyxwy2wgqZSIsBRjIZHU0LnFsYJwSSxYm36rnA2BI5jEfNZLinCMZVWt8YvfzS4v5E4yecHRdLDiaqNo3R0wPi57vkwLy/Q+k/Q51O2fyS+5qupeul3FnXR+y0fQRbiWNcR9mIX98ir2BJ1Np3lZ9uPOT/wBo66xTgjj45br2ylkwtEqkArIAjcosYAkBJwUxFOWHO4yVMo9hJMYC4KO9D3MmjlvkVNSzuYmsDpYRvTlBCTYorWyU6fDcZLlesmPVhmEgBWQAbJgEIEFMAB4KpyjqCICNwDCFHAwWQA4BADwFLAg2TwAskAEGyor29OvHTNbjXZX1azqdZReHw370wHNSpUYUoqMFhELm6q3NR1Kry3+93YhYVZgzjHBJoYwqICxIyAQ9NMMGtqw3HVwN5zM/y9b8K522KvV2FeX9r+O76llFZqR8TS16/a17mDMkQRjvIHzcud0axQ2VGcv7pfF/RFlz61XHgW+lOO76eMbo4X+8tH4Vz+iFPXSuKr/FJfJv6ll28OK7jgbFpXrN8TNxLEU6tjMi0TB6nkiNc5RY0AFAEl1LIhrEkA2UJSGhjY1FIeSvWSuOQ8VXUlJ7kSikPp2EDtUoJpEJxjLcy1G64WiMso51Wm4PuHWUysVkCFZABsgA2QIwmVBC5imzuaUTMq1NVRaSUVKl1gtI4VClrDSH0lHWC0h9JT6wNIPSkusDSD0pHWBpCKtHWBpHsqgpKohaSdswU1JCwPDgpZEItRgBjmKLQ8kbmqLQzoOjyPFXxfVbM7uswj5rz/Seo47Nqd+lfFGi2X8xHQ0mjSdJz1NQC2GKoY2LELbWofgZEG337wb87LhVr9R2RStKDzOUHqx+GKy5Z+XmXKn/ADXOXD6jdcaQS1crpXFlPS0THOcOMjsezY2/EuI8lf0fvHb2NKnTWZ1KjSXcsam/BL4ka8NU23wSOENnDNe53Mw70QOhtuVbiSTHAFPeACClhgIAo3gSAFS3iGYi057j7ksuLHxJH5qT3iQY0ICMMzPelgeSZjVNIixrmgG4uD2cfBReI7w0dYtOMjo33VdK9pVKnVp7wudj3NCh18o4j38d/cSWWs5IrIEGyYZDZAjLfRrC6R3NREaRR6oeoQpUdWGoe2mT0C1DxTqWgNQ70dPQLIvR0aAyNNMloDURupFF0x6iF1IeBUHSY9SGYHjdmo4mhrDHNqnDemqkkDiizFXc1bGqRcS3HUgq1TTIaSTIqe5iNnU+vZTVTZJTaPBI1xALsOIZGwz3gLi7esKl5ZTpUvaymuXB/YuoVFGayaGsmtW3qYCwOFLTTxSWIIdK5rhd5HdewXF2fsOnZ2lWNWcetqRcePsprh58Wb1SuK8l1dOTS7mR6/azNqcMVMTsGnE9xBaZXj1cjnZue/j3LLsC1p2OqrXeZvckt+Fz38Mvu5HQqbHvKqSSSXe/tk47Mf7L0n8VprgmR/w7W5yXxHiQ/oKS2tDmmJ9Hq3KS8mPbMrVtWh3+RQ9gXf8Ab5v7AdUKMtrUuSZKOwK/4pRXm/ohhqSqZbWl+GJphsCH45v3JfXIW1SoltS4fDC936mynsSyXtan7/skSiYHfa3cFmnf3L/EdKjsvZ6/6Sfjl/MaBhP1Tu7FfR2rUjHEln4GK66OUJT1U5OKfvS/fiSfr9ZK17ZfKHx/QqXRaC41X7l+rGkA9/NUy2vWb3RXx+5oh0atMYc5N+K+xEWycHAjuzUv4vUxwRn/AMMQUvabQeuN9iOW5YKtd1XmTZ2rezdtFKnGOPD6kkcvZYqqMpU5KUXvRqmqdeEqU47msNFlpuvYWN5G5p55rij5VtnZM9n1tPGL9l/R96DZbDjhATEGyBENlUdkBYlgMg2aMBkWBGAyHCjACsjAZFZUVLmjT9uSRtobPuq/9Om338F5sS59TbFGPspv4HYodGLmf9SSj8X9F8QLDV2vWl7CS+J2bfo1aw/qNy+C+H3AVileV5cZs6dPZdpT9inFe77jHNVXWSfNlzt4Lgl5ED4lNVZdpmqW0HyRWkgV0bia5s59XZ9N/hXkRYSFcrmp+ZmKVhSX4EPZVEfoJu5rcpsIW9tF76S8iw3SHNZ5yqz4yb950qFe3pezBLwSHenhUdSzZ/EYC9OCOqY/4hDsHCrCXVskr2D5DvSAloZP0mLCJQjSxqtBl3RtBt34W5C13O3hreaprVuqjlmHau0rawt3XqLPJRXGTfBI36DRtK7E1jNpgtie4usSb7rEcjwXPq17mOHJ4zyPnu3L7btrSp3Faap63hQik2t2d7afz8im+aiBIMByJF+sRkftq5Ru2s6/35HRexukmlS9Kj8P9hV1oawNh2LWsY5r3dVobe9syrbFzbnreWtxd0Zjeqpcxu5uUoyjHjnGE3u8coGhdHtcwyznDC025F7uQ/8ACdzWlGShT9r5HW2pti4pzjZWUNdaSzv4Rj+Z/v6J7c1PTMiEhi6hw29bEQd3tLDGdeVRwUt/77jyVtddILraFSxjcpShnLwtO7HD1ckejJaV77RxYXAYgXi4yzyu42KlWjcRjmUt3d/6RbtWx6Q21JTrXOqLaT07n6zxyit2X2lLQlGxzHz1GYa92W5nA3txzNrK+5qzUlSp9h2tu7Sv6VzR2bY7pzXtcWlvXgsJZb8i3S6bZI4RvjDWP6rdxFzuBFsvDcqZ2k4R1xlvRh2h0ZvbK3d3bXU5VYes88Hje8LL8nnPAxtOUGyksPVcMTDyH0fBbLat1kMvjzPS9H9rrallGtLdNbpeK+j4lSGTPPxXTsrh29ZS5cH4Gva9ir+0lS/Et8fFffgXMK9knnej5G4tNp8RwankWA4EshpRnteuK9sUVyfw+57hdGbp/ih5v/aPDu33KD21T5RfwL49Fqr41F5P9A3H6yVUtt/lh8TRDopH8dV+5fqwYlVLbNXlFfE1R6LWq9qcn5L6CxfrNUS2rcy5peCNVPo9YQ36G/FsGJZZ3NWftSfmdClZW9H+nTivchqpNIkAJIYUDEgMALUZIuI0xp5IukmNdApKZVK3TInUwUlUKJWiZGaMKXWlTsYiFGEdaCsYjvREusJehIXoiOsD0MHopR1gvRGA05T1oTtZG0GugpMv3lS858RE3K3ifisWY1rjfwj8zzXUTvNrPO+Nul4a5b/gviaOqJLYpXngf7Gk/iWbaGHUhFfvLON0unOte2VvLtz5yivoc+2S+9dFxwfTYTysFmtqNqI22ts2Bgsb4s96qpQ6tyeeLyYaNjC3lWqJ+3LU+7cl9C3p9+DZwD1Yo2k9sh3k/riVTarXqqvi38DhdG49a61/L2qs3juhHdFfDJoa0dWCJnG7bdzGWP8AcFnsd9Wcv3vf6HD6JJ3G07+57/8AVJv/AMTF0VWhhcXAkmKRotbJzhYFba9JySx2pnt762d7ShTzjE4SfeoyUse/BoVUuCkiZ/Nc9x7mnd8PJZ4R1XEpdmEc61oxrbcuLh/9OEILxlmT+GPMxTJY3G8G471txk9BUaaaZ0GtvWiikHE+57Q4fBc+w9Wc4fvcfNOh0nRvLy25J/KTic23PvXSZ9HjlrK4mro3ri3Ee8cF6XZd1rp6JcY/I+fdJNm9VcdfD2Z8f83Pz4+ZpegEC5XS1nnuqwhwp+xGoNBzAXhz7Kh4SLEOSLEJAwoACBAQISYgXQLIsSMBqFjRgXWA2iMC6wG0T0i60O0SwPrQ40YHrQsQRgNaDiSwS1oWJGA1IN0YHqEgYCgizW0/cbJht1IGbuds/eFktcPXLtbPMdGJKr6ZW/NXn5LCXwNCh6tE47sTZfMnD8lRV9a6S7Mfc89tVekdKral+VJ+ScvsYGj6DaF1jhDI3PJtf1eC31a2hLveD217dxs1Tys65xgl3v7LeP0bHeWMb+u33G6VZ4py8Ce1avVWNep2Qk/gyXSzcVW4b7ysHfuChbvTbp9zONsjFHY1GS5U8/DJo63O60beQefMgfJZrBbpPwOL/wAPYP0avUf4pL4L9Tm3tzXSTPeThh5L1ZV7QRi2ERxhm+9yN7lTTp6HJ54vJnsrH0d1puWXUm5cMY3JJcXwSSzz7Ck5quTNUonRacH+Dh7of+2udbP/AJmfv+Z816NL/wCdv/Gf/wChzsS6LPpNLcyzoyfZyBx9W9nfZO/9di02tfqaql5nP2nZK7tp0+fFeK/eDtWtx2G9o5L0ylzPmjjvwy6Kb9WS1D0nmYXkT6yhwKRNMcCkTTCglkKAyC6BZGlyeCLkNLk8FbmML08FcqgwyKWkqdQYZFLBW6g3aIwQ6xgxp4FrYQ4pYGpsIJRhEk5DhdLcTWoeFEsWRwKRNMe0pYLIskBUS5MDkIUkbus7QRFINzmW78gR8Vhsm05wfJnheh1xpq3ttLjGrJ+baf8ApNBk+wpWOAucLcjcZvJJ+JWdw66vJP8AeDgVNnR2x0juYSk4qPOPH1VGJANLmaCbEMOGPgbg4urbNT9GVOrDDzl/I6n+GIbP2lZzhVlPMnulyxFvd5GJod9po/tgeeS3XCzTl4Hr9uRc9m3EV+SXyZo1dP8A49gO5zmSD+kX+LSs1Of/ACj96/fmeRtNoJ9GJSXGMJQ9/s/VFTWqf9vb6DGA/wB34ldYw/lZ7Wzd0LXVbLg/zSk/jj6HOVNWQcgSujCmsbzt3N7OMvVi2CPSDxZ2zc5oIO44TbgSFY7XUtzMVTbElFxax70bH/6DIf4TPvP/ADWD+C0/zP4HhlsKk3hVanmvsbWuE52EZO9z2k9hwkrFs+H82XcvqLoZJwvq7XZj/uOWZIuq4n1KFRlmMZKp8TdTXqmrq3I4PeGuIGAENvlvzIXZ2ZNtNPgeL6TUIRnGcVvfE6P0t/b5rq7jy284MryZ9XYMSMC1CxowHWB2iMD6wWNGA6wGNGBOY0uTwRcxpcngrchpUit5YMBRkNDY4QFLWTVu2PFOo6yxWw4QJayat0OEKWomqCDskaiXVIOzSyS6sWBGROmMc1STK5RwNumV5wOa9JonGoStcoNF8Zpk9bWPkYxjrYYxZthnyz8AoU6UYSclzOdR2Vb29arXpLEqjzL9/HxNvWmXBFEzmb+DWgfiWKxjqqTl+954XoZPrb+8uu14Xvk39Ec82TIgHI7xwPeuhjefSvVlhtcARvsQRkQQQeRG5NrK3kHGM04S4Pcbmh53z1WN9rtiduFgBuy8Xe9YLiEaVDTHmzwXSWwo7L2LKjQWIuS47+Ly/kZOnOtUSHf17eQA+S12vq0YruO70fter2dbxf5U/Pf9Td1J0LDLjfMA/ZuAaxwuzMXxEcdxyXWsqcZ5kzPtyvUouNOG5Pfnn4HaPDALAADkAAO6y6iPLPecnp3VGnncHsGwkxXdgA2cn2m8+0KmtTTi3w3D6904t9iZHrPomScRiLCQwuvicG5mwFr9y81si3nUjOcfD6nO6I1qdF1qlTO/C4eLMmHVOp+i377fzXSla1ez4n0Knte0XN+THnV6YZOwN73D5IWz6r7PMufSG0jzfkW9FaGdG/G44nYS0BlyLEjMnwXQtLWVHLkzzu19qU7zSoRe7mzY9FdyK3ZRw8HDli8pk+tOAwxp5K3TBs08kXTYMCMi6tgwJ5FoYsCMhoYtmjIdWxwhS1ElQHCMJamWKlFcR1wlvJZihY0YDrELaIwHWIG0RpF1qFtQnpF1yBtUaRdchbVGkOuHB6WCaqJjt6RPcxjo00yuVIjLFLJS6eBAoEngvaLZjlY3m9vle5VNZ6YSfcVbQulQs61V/hjJ/A0tcH4pGtHssv4uO7yAWXZ6xBvtZ5LoLZ6dmOq/xyfw3fPJz8W8A7rhdF8MnsNThk19ZaNkT27MYQWZi5OYNrrHZVZVIvV2nm+i21bm/tZ1Lj2oza4Jdjxu7M4L+p8Vy9/INaD35n4BU3+fVguf7+pyf+IFypW9vQT3uWfJYX+okZq8HPc+Z/rOc7CztN/WP5L0VDZumKU3w7Dpy28qVONOhDgksvuXYbdKWQtwxNwNvc7yXHmSd66VOjGmsRRwrm7q3E9dR5YX1SswZsjI5rmywbVqqlaTfasee45+0q3V20+/d5/oKSoscuHxUNj0OrtI557/AD/TBDZVPq7aPfv8/wBC3HpK4s5bnTOsqhTqXB25TisEJPJDG6ymQ4Fj0w80tI9R5+JF5XSfWFVQ4OSwT1oOJGB6kC4RvDMRYgjDFqiNMgT0sg6sENM44KWhlbuUuBGZ09BW7hsaZE9JW6rYMSeBa2IuRgWtjcSeCLmxpcU8EHJguUEcsV0Blgxp4FraHNlScSSrMmZKoOJphXJ2Puq3E1xqJlplDI71WOPgQPerYUKkuEWUVr62p+3UiveSDQUx9kDvcFojZVnyOVU23ZrhLPgmbeg9DCKz5HDaZ2APVaN1+0/msF3ZXc5OnCG7tPGdJNtXN5F2lrD1HjVJ7m+eF2Lt7TTkponElzWOcbXLhmbC3HsCy/w2/hHcn7mjz9K923bUoUqMnGMeCjjtzv7csoTauwON7uYOIY4YfeCVKlO6g3CdKTfLc19DpUemG1oR6upSUnybi0/fjc/gSaRoY5X4n3dZoaBezbDuz967llsuFGklPfLizXsu9ubG26qOMtuT3b8v99hcgEcbcDLNb2A2XMr2l7Wqxq9Wko8I5Xbnfv58zzN6r+9rq4qxzjgm+S95FMQLYXYufYvQ2tWtUTdWGns35yda1rV6mrrYaezvBTuu6x4tcB3qvaMpU6KqR/DKLfhneVbRnKFJTj+GSb8OZXL10E01lG1STWUWqY4WF53nd8l5zaT9MuqdpDgnmX77l8WcG/k7m4hbx4Lj9fJfEpGQr0cUksI7aSSSQNomMO2PNGB5GmVAgbZMRwYqV5vQfQFdh9KS6sl6YxelFHVoPS5C25RoQekyYdoUaUPrZMIujcSTkxwao5JqLHhqWS1QHBqWSagHClkegOBGR6BbNGQ6sGBGQ6sBanki4AEZJsASTwGZKksvgUzxFZbwaFNq7M/MgRjm/I+QzWuna1JcdxyLjalvT3J5fd9y/FqmPblJ7GNA95PyWmNiubObPbT/AAw82XYdW4W78T/tOt8LKxWdPnvKJbYuXwwvd9zQgpWMyYxrfDPzV8aUI+yjFVu69X25t+/6E11YZxXQALoAGJADSUBkBKAGkpiEgBuKxBG8G6jUpxqQlCXBrHmQqwVSDhLg1gtF0Tus7I8Rnv7uK82obVoLqKayuClu4eL4e84CjtCiupgsrk93Dx5fQrVdRjyGTRu/NdXZmz/RYtyeZy4v6HQsLL0eLct8nx+xXXTN4CmALpANKYhhKAOH2K87qPd9QOEKWskrccIUtRYqBI2JR1FsaKHiNR1FqpDwxLJaqY8MUcligODUsk1AcGpZJqAcKMklENksj0gsmLBNSUbpTZgueNyAAraVKVR4iY7q6pW8dVRm1S6utGczsR+izJvnvXRpWCW+bPM3XSCUsqjHHe+Pka0LGRi0bQ3uC3Qpxjuijg1ripWeakmwulUygaHpgHEgAF6YALkgBdMBXSAV0wAgAXQAMSBDHSJoMjC5MQ26YhJ4I5FZPAtQcCekWoWzT0kdQ2QJbhrLKxeFHKJY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3076" name="AutoShape 6" descr="data:image/jpeg;base64,/9j/4AAQSkZJRgABAQAAAQABAAD/2wCEAAkGBxQSEhUUDxQUEA8QDw8UEBQPFBAQDw8PFBQWFhQRFBUYHCggGBolHBQUITEhJSkrLi4uFx8zODMsNygtLisBCgoKDg0OFxAQGiwkICQtLCwsLCwsLCwsLCwsLCwsLCwsLCwsLCwsLCwsLC4sLCwsLCwsLSwsLCwsLCwsLCwsLP/AABEIALcBEwMBEQACEQEDEQH/xAAcAAABBQEBAQAAAAAAAAAAAAABAAIDBAUGBwj/xABHEAABAwICBgYGBwYEBgMAAAABAAIDBBESIQUGEzFBUQciYXGBkRQyQqGxwVJicpLC0fAjM0NTgrIkotLxVGOTs+HiFRYX/8QAGwEAAgMBAQEAAAAAAAAAAAAAAAECAwQFBgf/xABBEQACAQMBBAYIBAQEBgMAAAAAAQIDBBESBSExQQYTUWFxkRQiMoGhscHRQlLh8BUjM2IWcrLSByRDosLxJZKz/9oADAMBAAIRAxEAPwC1N0TNt+zqXA/XjDh5hwW6N6+cTHKzT4Mx6/o3q4rmPZztH0HYXH+l35rRC9pvjuM87OouG85yt0bLCbTRvjP12kDwO4rXCpCXsvJjnTnH2kVVIgBAxqBgKAAUhgKBjUDAkMBQAEDEgAIGNSGKyAAUhgQAkAJAAQMSAAgBIGJAAQAkAFABQIKAEgBrggEyCRqraLYsgLFDBZk+p4JlxzeWN6AKtVTBwsQHA8CAR5FCeAOT0pqVTSkkNMLjxhs0fdIIWmF3Vhzz4medrTnyx4GDUdHDv4U4tykYQfMFaY7Q7YmaVh2SKrujeq4PgI7XSj8Cs9Pp9j/fvK/QZ9qJIujKc+tNC37O0d8QFF38OSZJWMubLsXRafaqR/TGfm5Qd/2RLFYrmx7+irlU+cf/ALI9Pf5R+grtKVR0WTj93NC/7Qkj+AKmr+PNMg7KXJlM9GVbzgtz2j7f2XUvTqfeR9Dn2ou03Re8/vZ2t7I2Od7yQq5X65RLI2XaySs6LrNvFUEu5PjsPcVFX75xJOzXJnBaU0dJTyGOUYXDlm1w5g8Qt1OpGosxMdSm4PDKamQEgYEABIYrIAFkAJAwJAJAAQMSAEgAWQAbIAVkAFACTEJIBIAY8JNEkyEtUcFmT6RidZcM6ZfhlQBZugCGWK6AINmgCaNqAJMCACAgAgIAzJdYaVsuxdOwTYg3D1snH2S61gey6rdaClpzvNsdnXUqXWqD09vd4cTUIVhiKjzYoAkjlCAMDXDVVlZH1bNlbmx1tx5HsKuo1nSllFVWkqiwzxjS+iJaZ+CdhaeB9l3aCuvTqxqLMWcypSlB7yjZWFYEDAgBIACQxWQAkABAwIASQCTASQCTANkAKyBZDZAZAUAJAwEIAZhSwSyfSBisuAdcfGgC5GUAYWntb4aZzo2sfUSsbikbCLtiH13cFRUuIweOLOrZ7Iq3EVNtRi9yzz8EY8OvT5G4o6Gd7DezmYnNJG/MNVaum96izbPYUKb0zrxT7Hu+pd1e1okqakxOgNO1kLnu2mLaXuABYgWGZ8lKnXc56cYM19sunbW6qqpqbeFjhz8R1ZroMTmUkEtXs743xi0QI3jFY3RK434isjo7HelSr1IwzwT4+Rb1S1jNayR5jETWPDW9YuLja54dylRquom8FG09nxspxhqy2s8CTXDS/otJJIw/tDZkfY9xti8Bc+CdeeiDaI7KtVc3UYS4cX4L78DmZ9Rg6hjEQArRhkc9xIL3Ozcwm24Ai3a3tVDts01jidaG3HG8m5/0+GOzHB+/n4nZ1teymg2lQ6zWMaHHeXvtazRxJK1SmoRzI4NGhO5raKS4t+5d5yGkNZqssfLFRmOBjS7aVJLcueG4v4XWeVephtR3d52aWybPXGnUrZk92I/feXdU6ySWnEspu+WSRx4ADFhAA4CzQraEnKGp8zn7Wo06Ny6VNbopL4Z+p0VNOVcc0mq6NkzbSMa8fWAKabXAMHJ6R1Ro3XEsIaDukh/Zub32yPkro3NWPMqlQpy4ow5+inEb09SMB3CVl3D+ppsfJaY3/bEzuzXJkUnRQ8DOpaT2ROt/cn6evy/H9Beh/wBxiVuosse6Rp72uH5pq/jziJ2b7SpHqjIfWkYO4PPxATd9HkmCtHzZoRaoRgdeR7j9XC0fAqmV9PkkWK0jzZIzVenvmZPvt/0qPptTuJeiw7zotD6q0HtRYz9d7z7r2UHdVXzJqhTXI0NL9HNHNGTTN2EtuqWOcW34YmkkW7rFShd1IvfvFO3hJbtx5HpfREtNIY52Fjgcjngd2tPELp06kaizEwTpyg8Mo2VhWKyQCsgAoAKYBQIBQAEDEgAWRgD6UcvPHaGgIAr6YrthBJIM3NbaMfSlccLB94hQqS0xbNNnQ6+tGD4c/Bb38DG0pQik0XON80kf7d/tSTSEB5J7yfJUTj1dF9vM6ltXd3tGm/wp+quxLgaGokGCggH0mvf997nfAhWW6xTRl2zPXe1H3peSSMzWsPbM7BdpqoqSkY8DcZJZXSG/Ywf5gq62dW7nhfM1bO0OktW9Qc5teEYpeb+Rf0lEylopWwgMZFBJhA54SLnmSTvVskoU3jsMVvOd1ewlUeXKSMvo9jwUTTxkkkcfPCPc1V2qxTRq2/U1Xkl2JL6/Uoa8VG2qKWl3gyB8g7CbAeWPzULl6pxgatixdG3r3XdhfP54OzdUrYebMSaQVFfGyTOGkh2uE5h07zZpI42Aus8vWqpPgln3nWpSdCwlOPtTlpz/AGrj5kPSRVl8QhjNrsfPMeUUdg1v9T3N8lC6eY6V4mrYNOManXSXNRXi+Pki9qfAPQoO2O/mSrbf+nEwbWebyr4myxoCuOcW43BAFCuAQAympMrxuLD9Xd5HJADyKlu4skHJwwnzB+SAFJAHj9tEWHm0h492fuQBn1GhmH92Qfj5IAyKzQ0tuownuCAOT0ro+rYbljmjtCAK1DXTNPWJCAO91e0k4gXKAN+v0bHUstI1rvtAFNNrehNZOeZqHBivs2jwCn11T8zI9XDsR59r/qoaKRr2ZwTF2H6jxmWd3EePJdO1r9YsPijDcUtDyuByllqMokAFMBIEJIYLJgGyADZAsnvzK1edO4TsqkAZun58T6SPhJVtc4c2xNL7eeFU1eMV3/I6VgtMK9Tshj/7PHyyVOkuqtRYf5k0Y77Xd8lXdvFP3mvo7DVeZ7Iv6I6TQsWCnhYPYhjH+UK+msRSOVdz116ku1v5nP8ASHO6NtLI3+HWsJ7TYkDxAcqLl40vvOrsOEajr03zgyx0hPw0Ev1zG3ze0n4KVy8U2UbDhqvYd2X8GXNW6YRUUOM2a2na5xOQAtiJU6Xq014Ge/bq3lTHOWF8jhtXMVVpYSvBDSJJWg/ycBbH3ZFqx0m519T8T0t/GNtsrqo90X45y/qely0gK6J4w5WDRsrdIyuwnYupo7OscJeCAGg8/WVEYy65vlg61WrSls6nDPrKT3d37wYmmHl9PWVG9sj2QRH/AJUbwDbvdcqio8wnP3HTso9XcW1v2Jzfi19EdNq88tpYAP8Ah4j5tB+a1Uf6cfA4W0Xm7q/5n8y1JUuVhjEypegCCrq3AZhAGhoSta8ZHNAGo66ABdADZIGu9YAoAyqzRjO0dznD5oAlp2kNwuvJHydm9vceKAOV09oWz7tzacwRuIQBLoinLUAdXROKAFUVB3BAGJrRor0yndGc3NIey2/E3gPC6nTqOnLUiE4KawzyvSWqc8UbpcJdEz1siHMHMjkupRu41Hh7mYKts4LK3owLLWZhWQIKAFZACsgA2QAbIEe+uol507ohTEIAxNYHYKmhJ3GeVv3mtb81nrPE4eJ2NnQc7W6S/Kvg2yp0jdYU0X8yf8m/iVd3v0rvNfR71XWqdkf1+h3TMsuWXkth5zOd46WFrwA9rXgOa4B4DgHNNw4A8RzSaT4koTlB5i8ctxyXSpJ/hoox60tQAP6Qd/i4LLeP1Uu1ne6OR/nzm/wxNLWW5ZDRRZPqS1klsiylYBtXeQt4qyrwVNc/kZbDCnUu58IZa75PgvqY+qrWnSdY9oAbE0RMA3NaCGBo8I/cqqKTrTa5G7aUpR2dbxlxl6z+f1O1M62HmzN1j0nsaaWQeuGYWW3mR/VaB4lV1Z6YNmuwodfcQg+GcvwW9nNa6UbabRUcIyLXQsO7N+b3HzDis9eOiionZ2TVdxtKVXxfu4I63R9IGwRNt6sELfusA+S1QWIpHBuJ6605dsm/NgkgCkUgaxo3oAlwxuyIugCs/QbL44CY3/V3HvCAD/8AIuiymFwPaYb+Y3hAF2CqZILtN0ATEIAoVRQA6iegAVlMCC3vLPmP1zQBz8YIfbtQB0VMLN7SgB4gQAGU5BuEAUNaaxsNLMXtBBhkBH0i5pAHiSrKSbnFLtIVGlFtnz8Au8cUVkwDZACsjABsgQrIwGQ2TwLJ9K4AvNnfBswgDE1o1eNU2LA4MfDO14LgTdvtDvyB8FTWpa8Y5M6Ozr5WrnqWVKOPsYGtTdppSii34A15++534FTW31oI6ezf5ezLip27vgl9TtHLYebGiVAHG67SiSsoYyeq15e++4DE3M+DCsdxvqQR6TY6cLS5qLswvJ/c2dWXbeWauky2t46YHe2lYd/9RuVbS9Zuo/d4GHaD6mnCzjy3y75P7LcZXRszGauXjJU2/ud+JVWm/U+82dIHpVCl2R+y+h2LolsPOnHa7aYjgmpmShzmNeZ5GssXHDcRixI9q538FkuKijKKfid/Y9lUrUq04bm1pTffx+Bha5a0xVsUcMIkDtu1xLw0C2FzbZG9+sqK9eNRKKOrsnZVayqSq1GvZa3eKfZ3HpZdhaL5ANGZyAyXSR4yT3tnN6W1vpYrgyiRw9mH9ob8iRkPNXQt6kuRW6kVzOS0h0hOP7iGw+lM65+6381pjZfmZW63YYlRrjWP/i7Mcomsb77E+9XRtqa5EHUk+Znz6Umk/eSyP+095HleyvjCMeCINt8yC91ZxImhovTc9M4OheSAc2POJjhyz3eCz1baE+RZGo0er6q64xVTbXwSgDEx3rDtHMdq5dSlKm8M0xkpcDaqCDuVZIgZOyPOR7WD67mt+KaTfAMgqNJwSjDDPE6UZtDJGOdfuvmpOnNb2mJSTK13A3ey5G8tUBl+HSUW49U/WyQBfFjuzCAGTS4QgDm9ZWiphfC8GzxvbvaQbg+YCnTqOElJEJwU4uLPHNL6Kkp34JBvza4eq8cx+S7dKrGpHMTk1aUqbwylZWlQrIAVkxBQAUCDZMDov/vtaP45+7H/AKVg9Ho9h1usmEdI1aP4wPfHEfgFF0KPYPXMe3pOruBY7vh/IhQ9Hpckx9ZLtRXk1rqXTNq3CM1LWBrQWkRhuY9XFvs48Vy4UlUvnBLckerqfydhKXOTXxf2Rcd0gVx4047o3n8a63ocDyfXMidrtWn24vCI/wCpP0KHeLrpFDSGlpp3CSZw2gYWgsGAYc8rXPNcK5odZedTD97ss95sypC12T6RUXHMvF5wl8EXqfXisa0RgQ4MOAAMeC1lrZdbkupXtY0qUpLkn8jyNpUlc3dNS4yks+97yLROuk9CwxwxxvY52Ml+LFiOXAjksezrdSo6n2nW6TVcXiiuUV9TRb0uVI3wReUp/Et3o9Pnk8/1kuRWk6RJWTPlcyEyzMjBD2Pe2NjQbNZ1uZJN1ltqVKo5zk3jOF4I7O1HO2p0baPFR1S/zS+xV0hrjNWhu1MYELw9uyjwWd23JvuVO0YUoumodv2Oh0aU5K4nLsS+ZlV+s0tR++mfIOAc44R/TuXbi6cfZSPIvVLeyoyqBViqJkdLJmyAqaaZHA6wTwBJNSuZbG1zMbcTcQLcTeYvvCqp1KdTOiSeHh4ecPsfeNpriMwnfw9yszyEIFMAObxaS1w3OaS1wPYRmFGUFJbxp4HS6crALekTFv23A+YWZ0UuSLNbfMzZKuQm77uPEuJcT4lNSkuQmkx8dZzBHbyU1V7RaTrtF68VkTQ1sjZWgZbdu0sOWK4PvSdrSnvx5D6yS3DqrX+qPswf9Jx+L1U7Smu0l1si7q90gyxyN24a6Amz9mHNLAfaAJO7koTs1jMBxrPO89HrdMQOiEjJoiwi99oy3xWHRLOMF+Ucu7XWmjOcof8AYa5/vAsrFb1HyIuce0ytc9O0tdSl0ThtoHsIBBY8tc4Ndkd4zG7ktNrCdOpv4Mz3TjKn4Hn9l1TlCAQAbIAVkAKyYgoAixNWbKOpvFtBwCWpBgcxxdkP9lVWuIUYa58DXZ2NW8qqlSW/5LtLErTbLn7lwrC7pxr1KlR4z9z222tm16lnRt7eOVHGd6XBYXEhLrb94XooTUkmuDPA1aUqU5QnxW5kpFrW4rLRvoznUhLdp+R1rvYtSlRoVKfrdZjlwb3r3fYdI+2X67FRs6GqU7iXGT3eH7+Rt6QV1ThSsKb3QS1eON3lx94I3XPgfy+av2lU020+/cYej1LXtCn3Zfkv1DIy/DIDs4LNs25oKjCnq9bs72zf0g2ddzuqldQejC35WEkt/MYyIE+9a76p1dF44vcvFnM2LbK4u46vZj60vCO/5jZYA4knj+graNvGnTjDsRkvbuVzcVKz/E3jw5fAdBThoNhvOa4u1XCNemnwW9+Z6/ozSm7OvKPGTaXuj+pUdo4DhbyXWpSo1s9W8nk7mzubVLr4OOeGcb8eDI3UI4Kx0UZdYzZualpaDKZ0eqNOwl9RVX9EpA1zxa+1ldlHEBxN87d3Ncja15WjGNrb/wBSplJ/lS4y8i2lBN6pcEdN0pTjFTDcSyU9w6mS4/QxOMLjP5l9Sy836QVfU0LGP50jT4GQu/CFbbPrekdWX5I4/wC1L6ilutl3nFkL2ZjEEAKyAI3MCi0h5GbMJaUGQhmHMeSeMcAzkjmdfcoSeRokpipQExOyO7I+4pt4DGRpc3nZL1R7xkTMz2IprfkouJeqkTWV5iFZACsgAoEJMA2QBWMKyaDrZFskaQyEAjdl3JOCfFE4VZ086JNZ3bngQvzPmUnTi+KXkThc1oPMZyXvf3CAppFLbbyyZkhAtl4rFW2dRqz1yznnjmdm02/d21HqYYaXDKy14b/nkaQt0YpJJHHnOU5OUnlve2EAocU+KCFSUM6W1y3PA9gJ4m3iViuqlG2SqSgm88ksnY2bRu9oOVCNZpJZeW2n3YyOtYdpWehV9MrqaXqQ4Z7ToXVutk2MqTadWrueOUe7n3d7fcNC7J5MONQcYviiyNWpFJKTWOxsGNEIQh7KS8CVW4q1sdZJyxwy2wgqZSIsBRjIZHU0LnFsYJwSSxYm36rnA2BI5jEfNZLinCMZVWt8YvfzS4v5E4yecHRdLDiaqNo3R0wPi57vkwLy/Q+k/Q51O2fyS+5qupeul3FnXR+y0fQRbiWNcR9mIX98ir2BJ1Np3lZ9uPOT/wBo66xTgjj45br2ylkwtEqkArIAjcosYAkBJwUxFOWHO4yVMo9hJMYC4KO9D3MmjlvkVNSzuYmsDpYRvTlBCTYorWyU6fDcZLlesmPVhmEgBWQAbJgEIEFMAB4KpyjqCICNwDCFHAwWQA4BADwFLAg2TwAskAEGyor29OvHTNbjXZX1azqdZReHw370wHNSpUYUoqMFhELm6q3NR1Kry3+93YhYVZgzjHBJoYwqICxIyAQ9NMMGtqw3HVwN5zM/y9b8K522KvV2FeX9r+O76llFZqR8TS16/a17mDMkQRjvIHzcud0axQ2VGcv7pfF/RFlz61XHgW+lOO76eMbo4X+8tH4Vz+iFPXSuKr/FJfJv6ll28OK7jgbFpXrN8TNxLEU6tjMi0TB6nkiNc5RY0AFAEl1LIhrEkA2UJSGhjY1FIeSvWSuOQ8VXUlJ7kSikPp2EDtUoJpEJxjLcy1G64WiMso51Wm4PuHWUysVkCFZABsgA2QIwmVBC5imzuaUTMq1NVRaSUVKl1gtI4VClrDSH0lHWC0h9JT6wNIPSkusDSD0pHWBpCKtHWBpHsqgpKohaSdswU1JCwPDgpZEItRgBjmKLQ8kbmqLQzoOjyPFXxfVbM7uswj5rz/Seo47Nqd+lfFGi2X8xHQ0mjSdJz1NQC2GKoY2LELbWofgZEG337wb87LhVr9R2RStKDzOUHqx+GKy5Z+XmXKn/ADXOXD6jdcaQS1crpXFlPS0THOcOMjsezY2/EuI8lf0fvHb2NKnTWZ1KjSXcsam/BL4ka8NU23wSOENnDNe53Mw70QOhtuVbiSTHAFPeACClhgIAo3gSAFS3iGYi057j7ksuLHxJH5qT3iQY0ICMMzPelgeSZjVNIixrmgG4uD2cfBReI7w0dYtOMjo33VdK9pVKnVp7wudj3NCh18o4j38d/cSWWs5IrIEGyYZDZAjLfRrC6R3NREaRR6oeoQpUdWGoe2mT0C1DxTqWgNQ70dPQLIvR0aAyNNMloDURupFF0x6iF1IeBUHSY9SGYHjdmo4mhrDHNqnDemqkkDiizFXc1bGqRcS3HUgq1TTIaSTIqe5iNnU+vZTVTZJTaPBI1xALsOIZGwz3gLi7esKl5ZTpUvaymuXB/YuoVFGayaGsmtW3qYCwOFLTTxSWIIdK5rhd5HdewXF2fsOnZ2lWNWcetqRcePsprh58Wb1SuK8l1dOTS7mR6/azNqcMVMTsGnE9xBaZXj1cjnZue/j3LLsC1p2OqrXeZvckt+Fz38Mvu5HQqbHvKqSSSXe/tk47Mf7L0n8VprgmR/w7W5yXxHiQ/oKS2tDmmJ9Hq3KS8mPbMrVtWh3+RQ9gXf8Ab5v7AdUKMtrUuSZKOwK/4pRXm/ohhqSqZbWl+GJphsCH45v3JfXIW1SoltS4fDC936mynsSyXtan7/skSiYHfa3cFmnf3L/EdKjsvZ6/6Sfjl/MaBhP1Tu7FfR2rUjHEln4GK66OUJT1U5OKfvS/fiSfr9ZK17ZfKHx/QqXRaC41X7l+rGkA9/NUy2vWb3RXx+5oh0atMYc5N+K+xEWycHAjuzUv4vUxwRn/AMMQUvabQeuN9iOW5YKtd1XmTZ2rezdtFKnGOPD6kkcvZYqqMpU5KUXvRqmqdeEqU47msNFlpuvYWN5G5p55rij5VtnZM9n1tPGL9l/R96DZbDjhATEGyBENlUdkBYlgMg2aMBkWBGAyHCjACsjAZFZUVLmjT9uSRtobPuq/9Om338F5sS59TbFGPspv4HYodGLmf9SSj8X9F8QLDV2vWl7CS+J2bfo1aw/qNy+C+H3AVileV5cZs6dPZdpT9inFe77jHNVXWSfNlzt4Lgl5ED4lNVZdpmqW0HyRWkgV0bia5s59XZ9N/hXkRYSFcrmp+ZmKVhSX4EPZVEfoJu5rcpsIW9tF76S8iw3SHNZ5yqz4yb950qFe3pezBLwSHenhUdSzZ/EYC9OCOqY/4hDsHCrCXVskr2D5DvSAloZP0mLCJQjSxqtBl3RtBt34W5C13O3hreaprVuqjlmHau0rawt3XqLPJRXGTfBI36DRtK7E1jNpgtie4usSb7rEcjwXPq17mOHJ4zyPnu3L7btrSp3Faap63hQik2t2d7afz8im+aiBIMByJF+sRkftq5Ru2s6/35HRexukmlS9Kj8P9hV1oawNh2LWsY5r3dVobe9syrbFzbnreWtxd0Zjeqpcxu5uUoyjHjnGE3u8coGhdHtcwyznDC025F7uQ/8ACdzWlGShT9r5HW2pti4pzjZWUNdaSzv4Rj+Z/v6J7c1PTMiEhi6hw29bEQd3tLDGdeVRwUt/77jyVtddILraFSxjcpShnLwtO7HD1ckejJaV77RxYXAYgXi4yzyu42KlWjcRjmUt3d/6RbtWx6Q21JTrXOqLaT07n6zxyit2X2lLQlGxzHz1GYa92W5nA3txzNrK+5qzUlSp9h2tu7Sv6VzR2bY7pzXtcWlvXgsJZb8i3S6bZI4RvjDWP6rdxFzuBFsvDcqZ2k4R1xlvRh2h0ZvbK3d3bXU5VYes88Hje8LL8nnPAxtOUGyksPVcMTDyH0fBbLat1kMvjzPS9H9rrallGtLdNbpeK+j4lSGTPPxXTsrh29ZS5cH4Gva9ir+0lS/Et8fFffgXMK9knnej5G4tNp8RwankWA4EshpRnteuK9sUVyfw+57hdGbp/ih5v/aPDu33KD21T5RfwL49Fqr41F5P9A3H6yVUtt/lh8TRDopH8dV+5fqwYlVLbNXlFfE1R6LWq9qcn5L6CxfrNUS2rcy5peCNVPo9YQ36G/FsGJZZ3NWftSfmdClZW9H+nTivchqpNIkAJIYUDEgMALUZIuI0xp5IukmNdApKZVK3TInUwUlUKJWiZGaMKXWlTsYiFGEdaCsYjvREusJehIXoiOsD0MHopR1gvRGA05T1oTtZG0GugpMv3lS858RE3K3ifisWY1rjfwj8zzXUTvNrPO+Nul4a5b/gviaOqJLYpXngf7Gk/iWbaGHUhFfvLON0unOte2VvLtz5yivoc+2S+9dFxwfTYTysFmtqNqI22ts2Bgsb4s96qpQ6tyeeLyYaNjC3lWqJ+3LU+7cl9C3p9+DZwD1Yo2k9sh3k/riVTarXqqvi38DhdG49a61/L2qs3juhHdFfDJoa0dWCJnG7bdzGWP8AcFnsd9Wcv3vf6HD6JJ3G07+57/8AVJv/AMTF0VWhhcXAkmKRotbJzhYFba9JySx2pnt762d7ShTzjE4SfeoyUse/BoVUuCkiZ/Nc9x7mnd8PJZ4R1XEpdmEc61oxrbcuLh/9OEILxlmT+GPMxTJY3G8G471txk9BUaaaZ0GtvWiikHE+57Q4fBc+w9Wc4fvcfNOh0nRvLy25J/KTic23PvXSZ9HjlrK4mro3ri3Ee8cF6XZd1rp6JcY/I+fdJNm9VcdfD2Z8f83Pz4+ZpegEC5XS1nnuqwhwp+xGoNBzAXhz7Kh4SLEOSLEJAwoACBAQISYgXQLIsSMBqFjRgXWA2iMC6wG0T0i60O0SwPrQ40YHrQsQRgNaDiSwS1oWJGA1IN0YHqEgYCgizW0/cbJht1IGbuds/eFktcPXLtbPMdGJKr6ZW/NXn5LCXwNCh6tE47sTZfMnD8lRV9a6S7Mfc89tVekdKral+VJ+ScvsYGj6DaF1jhDI3PJtf1eC31a2hLveD217dxs1Tys65xgl3v7LeP0bHeWMb+u33G6VZ4py8Ce1avVWNep2Qk/gyXSzcVW4b7ysHfuChbvTbp9zONsjFHY1GS5U8/DJo63O60beQefMgfJZrBbpPwOL/wAPYP0avUf4pL4L9Tm3tzXSTPeThh5L1ZV7QRi2ERxhm+9yN7lTTp6HJ54vJnsrH0d1puWXUm5cMY3JJcXwSSzz7Ck5quTNUonRacH+Dh7of+2udbP/AJmfv+Z816NL/wCdv/Gf/wChzsS6LPpNLcyzoyfZyBx9W9nfZO/9di02tfqaql5nP2nZK7tp0+fFeK/eDtWtx2G9o5L0ylzPmjjvwy6Kb9WS1D0nmYXkT6yhwKRNMcCkTTCglkKAyC6BZGlyeCLkNLk8FbmML08FcqgwyKWkqdQYZFLBW6g3aIwQ6xgxp4FrYQ4pYGpsIJRhEk5DhdLcTWoeFEsWRwKRNMe0pYLIskBUS5MDkIUkbus7QRFINzmW78gR8Vhsm05wfJnheh1xpq3ttLjGrJ+baf8ApNBk+wpWOAucLcjcZvJJ+JWdw66vJP8AeDgVNnR2x0juYSk4qPOPH1VGJANLmaCbEMOGPgbg4urbNT9GVOrDDzl/I6n+GIbP2lZzhVlPMnulyxFvd5GJod9po/tgeeS3XCzTl4Hr9uRc9m3EV+SXyZo1dP8A49gO5zmSD+kX+LSs1Of/ACj96/fmeRtNoJ9GJSXGMJQ9/s/VFTWqf9vb6DGA/wB34ldYw/lZ7Wzd0LXVbLg/zSk/jj6HOVNWQcgSujCmsbzt3N7OMvVi2CPSDxZ2zc5oIO44TbgSFY7XUtzMVTbElFxax70bH/6DIf4TPvP/ADWD+C0/zP4HhlsKk3hVanmvsbWuE52EZO9z2k9hwkrFs+H82XcvqLoZJwvq7XZj/uOWZIuq4n1KFRlmMZKp8TdTXqmrq3I4PeGuIGAENvlvzIXZ2ZNtNPgeL6TUIRnGcVvfE6P0t/b5rq7jy284MryZ9XYMSMC1CxowHWB2iMD6wWNGA6wGNGBOY0uTwRcxpcngrchpUit5YMBRkNDY4QFLWTVu2PFOo6yxWw4QJayat0OEKWomqCDskaiXVIOzSyS6sWBGROmMc1STK5RwNumV5wOa9JonGoStcoNF8Zpk9bWPkYxjrYYxZthnyz8AoU6UYSclzOdR2Vb29arXpLEqjzL9/HxNvWmXBFEzmb+DWgfiWKxjqqTl+954XoZPrb+8uu14Xvk39Ec82TIgHI7xwPeuhjefSvVlhtcARvsQRkQQQeRG5NrK3kHGM04S4Pcbmh53z1WN9rtiduFgBuy8Xe9YLiEaVDTHmzwXSWwo7L2LKjQWIuS47+Ly/kZOnOtUSHf17eQA+S12vq0YruO70fter2dbxf5U/Pf9Td1J0LDLjfMA/ZuAaxwuzMXxEcdxyXWsqcZ5kzPtyvUouNOG5Pfnn4HaPDALAADkAAO6y6iPLPecnp3VGnncHsGwkxXdgA2cn2m8+0KmtTTi3w3D6904t9iZHrPomScRiLCQwuvicG5mwFr9y81si3nUjOcfD6nO6I1qdF1qlTO/C4eLMmHVOp+i377fzXSla1ez4n0Knte0XN+THnV6YZOwN73D5IWz6r7PMufSG0jzfkW9FaGdG/G44nYS0BlyLEjMnwXQtLWVHLkzzu19qU7zSoRe7mzY9FdyK3ZRw8HDli8pk+tOAwxp5K3TBs08kXTYMCMi6tgwJ5FoYsCMhoYtmjIdWxwhS1ElQHCMJamWKlFcR1wlvJZihY0YDrELaIwHWIG0RpF1qFtQnpF1yBtUaRdchbVGkOuHB6WCaqJjt6RPcxjo00yuVIjLFLJS6eBAoEngvaLZjlY3m9vle5VNZ6YSfcVbQulQs61V/hjJ/A0tcH4pGtHssv4uO7yAWXZ6xBvtZ5LoLZ6dmOq/xyfw3fPJz8W8A7rhdF8MnsNThk19ZaNkT27MYQWZi5OYNrrHZVZVIvV2nm+i21bm/tZ1Lj2oza4Jdjxu7M4L+p8Vy9/INaD35n4BU3+fVguf7+pyf+IFypW9vQT3uWfJYX+okZq8HPc+Z/rOc7CztN/WP5L0VDZumKU3w7Dpy28qVONOhDgksvuXYbdKWQtwxNwNvc7yXHmSd66VOjGmsRRwrm7q3E9dR5YX1SswZsjI5rmywbVqqlaTfasee45+0q3V20+/d5/oKSoscuHxUNj0OrtI557/AD/TBDZVPq7aPfv8/wBC3HpK4s5bnTOsqhTqXB25TisEJPJDG6ymQ4Fj0w80tI9R5+JF5XSfWFVQ4OSwT1oOJGB6kC4RvDMRYgjDFqiNMgT0sg6sENM44KWhlbuUuBGZ09BW7hsaZE9JW6rYMSeBa2IuRgWtjcSeCLmxpcU8EHJguUEcsV0Blgxp4FraHNlScSSrMmZKoOJphXJ2Puq3E1xqJlplDI71WOPgQPerYUKkuEWUVr62p+3UiveSDQUx9kDvcFojZVnyOVU23ZrhLPgmbeg9DCKz5HDaZ2APVaN1+0/msF3ZXc5OnCG7tPGdJNtXN5F2lrD1HjVJ7m+eF2Lt7TTkponElzWOcbXLhmbC3HsCy/w2/hHcn7mjz9K923bUoUqMnGMeCjjtzv7csoTauwON7uYOIY4YfeCVKlO6g3CdKTfLc19DpUemG1oR6upSUnybi0/fjc/gSaRoY5X4n3dZoaBezbDuz967llsuFGklPfLizXsu9ubG26qOMtuT3b8v99hcgEcbcDLNb2A2XMr2l7Wqxq9Wko8I5Xbnfv58zzN6r+9rq4qxzjgm+S95FMQLYXYufYvQ2tWtUTdWGns35yda1rV6mrrYaezvBTuu6x4tcB3qvaMpU6KqR/DKLfhneVbRnKFJTj+GSb8OZXL10E01lG1STWUWqY4WF53nd8l5zaT9MuqdpDgnmX77l8WcG/k7m4hbx4Lj9fJfEpGQr0cUksI7aSSSQNomMO2PNGB5GmVAgbZMRwYqV5vQfQFdh9KS6sl6YxelFHVoPS5C25RoQekyYdoUaUPrZMIujcSTkxwao5JqLHhqWS1QHBqWSagHClkegOBGR6BbNGQ6sGBGQ6sBanki4AEZJsASTwGZKksvgUzxFZbwaFNq7M/MgRjm/I+QzWuna1JcdxyLjalvT3J5fd9y/FqmPblJ7GNA95PyWmNiubObPbT/AAw82XYdW4W78T/tOt8LKxWdPnvKJbYuXwwvd9zQgpWMyYxrfDPzV8aUI+yjFVu69X25t+/6E11YZxXQALoAGJADSUBkBKAGkpiEgBuKxBG8G6jUpxqQlCXBrHmQqwVSDhLg1gtF0Tus7I8Rnv7uK82obVoLqKayuClu4eL4e84CjtCiupgsrk93Dx5fQrVdRjyGTRu/NdXZmz/RYtyeZy4v6HQsLL0eLct8nx+xXXTN4CmALpANKYhhKAOH2K87qPd9QOEKWskrccIUtRYqBI2JR1FsaKHiNR1FqpDwxLJaqY8MUcligODUsk1AcGpZJqAcKMklENksj0gsmLBNSUbpTZgueNyAAraVKVR4iY7q6pW8dVRm1S6utGczsR+izJvnvXRpWCW+bPM3XSCUsqjHHe+Pka0LGRi0bQ3uC3Qpxjuijg1ripWeakmwulUygaHpgHEgAF6YALkgBdMBXSAV0wAgAXQAMSBDHSJoMjC5MQ26YhJ4I5FZPAtQcCekWoWzT0kdQ2QJbhrLKxeFHKJYZ//Z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3081" name="TextBox 13"/>
          <p:cNvSpPr txBox="1">
            <a:spLocks noChangeArrowheads="1"/>
          </p:cNvSpPr>
          <p:nvPr/>
        </p:nvSpPr>
        <p:spPr bwMode="auto">
          <a:xfrm>
            <a:off x="155575" y="3619500"/>
            <a:ext cx="2722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en-US" altLang="ru-RU" sz="1800" b="1" dirty="0" smtClean="0">
                <a:solidFill>
                  <a:schemeClr val="bg1"/>
                </a:solidFill>
                <a:latin typeface="Arial" charset="0"/>
              </a:rPr>
              <a:t>I</a:t>
            </a:r>
            <a:endParaRPr lang="ru-RU" altLang="ru-RU" sz="18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08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0"/>
            <a:ext cx="60118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73360"/>
              </p:ext>
            </p:extLst>
          </p:nvPr>
        </p:nvGraphicFramePr>
        <p:xfrm>
          <a:off x="107950" y="44624"/>
          <a:ext cx="8496498" cy="6674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08"/>
                <a:gridCol w="3095950"/>
                <a:gridCol w="396044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Критерий</a:t>
                      </a:r>
                      <a:endParaRPr lang="ru-RU" sz="1600" dirty="0"/>
                    </a:p>
                  </a:txBody>
                  <a:tcPr marL="91437" marR="91437"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Базовый (1 балл за каждый критерий)</a:t>
                      </a:r>
                      <a:endParaRPr lang="ru-RU" sz="1600" dirty="0"/>
                    </a:p>
                  </a:txBody>
                  <a:tcPr marL="91437" marR="91437"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Повышенный (2 балла за каждый критерий)</a:t>
                      </a:r>
                      <a:endParaRPr lang="ru-RU" sz="1600" dirty="0"/>
                    </a:p>
                  </a:txBody>
                  <a:tcPr marL="91437" marR="91437" marT="45723" marB="45723"/>
                </a:tc>
              </a:tr>
              <a:tr h="4572282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Познавательные </a:t>
                      </a:r>
                      <a:r>
                        <a:rPr lang="ru-RU" sz="1600" b="1" i="1" baseline="0" dirty="0" smtClean="0"/>
                        <a:t> учебные действия</a:t>
                      </a:r>
                      <a:endParaRPr lang="ru-RU" sz="1600" b="1" i="1" dirty="0"/>
                    </a:p>
                  </a:txBody>
                  <a:tcPr marL="91437" marR="91437" marT="45723" marB="45723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Работа в целом</a:t>
                      </a:r>
                      <a:r>
                        <a:rPr lang="ru-RU" sz="2000" baseline="0" dirty="0" smtClean="0"/>
                        <a:t> свидетельствует о способности самостоятельно, с опорой на помощь руководителя ставить проблему и находить пути ее решения. Показана способность приобретать новые знания и/или осваивать новые способы действий, достигать более глубокого понимания изученного. Названы причины, по которым учащийся приступил к работе над данным ИИП </a:t>
                      </a:r>
                      <a:endParaRPr lang="ru-RU" sz="2000" dirty="0"/>
                    </a:p>
                  </a:txBody>
                  <a:tcPr marL="91437" marR="91437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в целом свидетельствует о способности самостоятельно ставить проблему и находить пути её решения; продемонстрировано свободное владение логическими операциями, навыками критического мышления, умение самостоятельно мыслить; продемонстрирована способность на этой основе приобретать новые знания и/или осваивать новые способы действий, достигать более глубокого понимания проблемы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ru-RU" sz="1400" dirty="0"/>
                    </a:p>
                  </a:txBody>
                  <a:tcPr marL="91437" marR="91437" marT="45723" marB="4572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257608"/>
              </p:ext>
            </p:extLst>
          </p:nvPr>
        </p:nvGraphicFramePr>
        <p:xfrm>
          <a:off x="971600" y="476672"/>
          <a:ext cx="7560840" cy="5097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124"/>
                <a:gridCol w="2780998"/>
                <a:gridCol w="3041718"/>
              </a:tblGrid>
              <a:tr h="189211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Критерий</a:t>
                      </a:r>
                      <a:endParaRPr lang="ru-RU" sz="16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Базовый (1 балл за каждый критерий)</a:t>
                      </a:r>
                      <a:endParaRPr lang="ru-RU" sz="16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Повышенный (2 балла за каждый критерий)</a:t>
                      </a:r>
                      <a:endParaRPr lang="ru-RU" sz="1600" dirty="0"/>
                    </a:p>
                  </a:txBody>
                  <a:tcPr marL="91437" marR="91437"/>
                </a:tc>
              </a:tr>
              <a:tr h="3205251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Предметные</a:t>
                      </a:r>
                      <a:r>
                        <a:rPr lang="ru-RU" sz="1600" b="1" i="1" baseline="0" dirty="0" smtClean="0"/>
                        <a:t> знания</a:t>
                      </a:r>
                      <a:endParaRPr lang="ru-RU" sz="1600" b="1" i="1" dirty="0" smtClean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Продемонстрировано</a:t>
                      </a:r>
                      <a:r>
                        <a:rPr lang="ru-RU" sz="2000" baseline="0" dirty="0" smtClean="0"/>
                        <a:t> понимание содержания выполненной работы</a:t>
                      </a:r>
                    </a:p>
                    <a:p>
                      <a:r>
                        <a:rPr lang="ru-RU" sz="2000" baseline="0" dirty="0" smtClean="0"/>
                        <a:t>В работе и в ответах на вопросы по содержанию работы отсутствуют грубые ошибки</a:t>
                      </a:r>
                      <a:endParaRPr lang="ru-RU" sz="20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Продемонстрировано свободное владение предметом проектной деятельности.</a:t>
                      </a:r>
                      <a:r>
                        <a:rPr lang="ru-RU" sz="2000" baseline="0" dirty="0" smtClean="0"/>
                        <a:t> Показаны знания из других предметных областей.</a:t>
                      </a:r>
                    </a:p>
                    <a:p>
                      <a:r>
                        <a:rPr lang="ru-RU" sz="2000" baseline="0" dirty="0" smtClean="0"/>
                        <a:t>Ошибки отсутствуют</a:t>
                      </a:r>
                      <a:endParaRPr lang="ru-RU" sz="2000" dirty="0"/>
                    </a:p>
                  </a:txBody>
                  <a:tcPr marL="91437" marR="9143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53097"/>
              </p:ext>
            </p:extLst>
          </p:nvPr>
        </p:nvGraphicFramePr>
        <p:xfrm>
          <a:off x="107950" y="1397000"/>
          <a:ext cx="8208466" cy="493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08"/>
                <a:gridCol w="3167958"/>
                <a:gridCol w="3600400"/>
              </a:tblGrid>
              <a:tr h="5791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Критерий</a:t>
                      </a:r>
                      <a:endParaRPr lang="ru-RU" sz="1600" dirty="0"/>
                    </a:p>
                  </a:txBody>
                  <a:tcPr marL="91437" marR="91437" marT="45726" marB="45726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Базовый (1 балл за каждый критерий)</a:t>
                      </a:r>
                      <a:endParaRPr lang="ru-RU" sz="1600" dirty="0"/>
                    </a:p>
                  </a:txBody>
                  <a:tcPr marL="91437" marR="91437" marT="45726" marB="45726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Повышенный (2 балла за каждый критерий)</a:t>
                      </a:r>
                      <a:endParaRPr lang="ru-RU" sz="1600" dirty="0"/>
                    </a:p>
                  </a:txBody>
                  <a:tcPr marL="91437" marR="91437" marT="45726" marB="45726"/>
                </a:tc>
              </a:tr>
              <a:tr h="4237279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Регулятивные</a:t>
                      </a:r>
                      <a:r>
                        <a:rPr lang="ru-RU" sz="1600" b="1" i="1" baseline="0" dirty="0" smtClean="0"/>
                        <a:t> действия</a:t>
                      </a:r>
                      <a:endParaRPr lang="ru-RU" sz="1600" b="1" i="1" dirty="0" smtClean="0"/>
                    </a:p>
                  </a:txBody>
                  <a:tcPr marL="91437" marR="91437" marT="45726" marB="45726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Продемонстрированы</a:t>
                      </a:r>
                      <a:r>
                        <a:rPr lang="ru-RU" sz="2000" baseline="0" dirty="0" smtClean="0"/>
                        <a:t> навыки определения темы и планирования работы. Работа доведена до конца и представлена комиссии, некоторые этапы выполнялись под контролем и при поддержке руководителя. Проявляются отдельные элементы самооценки  и самоконтроля обучающегося</a:t>
                      </a:r>
                      <a:endParaRPr lang="ru-RU" sz="2000" dirty="0"/>
                    </a:p>
                  </a:txBody>
                  <a:tcPr marL="91437" marR="91437" marT="45726" marB="45726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Продемонстрированы</a:t>
                      </a:r>
                      <a:r>
                        <a:rPr lang="ru-RU" sz="2000" baseline="0" dirty="0" smtClean="0"/>
                        <a:t> навыки определения цели публичного выступления, определены этапы планирования работы. Контроль и коррекция работы осуществлялась самостоятельно</a:t>
                      </a:r>
                      <a:endParaRPr lang="ru-RU" sz="2000" dirty="0"/>
                    </a:p>
                  </a:txBody>
                  <a:tcPr marL="91437" marR="91437"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768701"/>
              </p:ext>
            </p:extLst>
          </p:nvPr>
        </p:nvGraphicFramePr>
        <p:xfrm>
          <a:off x="395536" y="476672"/>
          <a:ext cx="8424490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690"/>
                <a:gridCol w="2385997"/>
                <a:gridCol w="481480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Критерий</a:t>
                      </a:r>
                      <a:endParaRPr lang="ru-RU" sz="16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Базовый (1 балл за каждый критерий)</a:t>
                      </a:r>
                      <a:endParaRPr lang="ru-RU" sz="16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Повышенный (2 балла за каждый критерий)</a:t>
                      </a:r>
                      <a:endParaRPr lang="ru-RU" sz="1600" dirty="0"/>
                    </a:p>
                  </a:txBody>
                  <a:tcPr marL="91437" marR="91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i="1" baseline="0" dirty="0" smtClean="0"/>
                        <a:t>Коммуникативные действия</a:t>
                      </a:r>
                      <a:endParaRPr lang="ru-RU" sz="1600" b="1" i="1" dirty="0" smtClean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Продемонстрировано умение формулировать свою точку зрения. 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Продемонстрировано умение осознанно использовать речевые средства в соответствии с задачей коммуникации для выражения своих мыслей, владение устной и письменной речью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  <a:p>
                      <a:endParaRPr lang="ru-RU" sz="1400" dirty="0"/>
                    </a:p>
                  </a:txBody>
                  <a:tcPr marL="91437" marR="91437"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Продемонстрированы навыки выработки общего решения на основе согласования позиций, умение формулировать, корректно и аргументированно отстаивать свою точку зрения. 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Продемонстрировано умение осознанно использовать речевые средства в соответствии с задачей коммуникации для выражения своих мыслей, владение устной и письменной речью, монологической контекстной речью. </a:t>
                      </a:r>
                    </a:p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Автор свободно отвечает на вопросы 	</a:t>
                      </a:r>
                    </a:p>
                    <a:p>
                      <a:endParaRPr lang="ru-RU" sz="2000" dirty="0"/>
                    </a:p>
                  </a:txBody>
                  <a:tcPr marL="91437" marR="9143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22292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и сроки работы над ИИП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560" y="1062750"/>
            <a:ext cx="799288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3366"/>
                </a:solidFill>
              </a:rPr>
              <a:t>подготовительный</a:t>
            </a:r>
            <a:r>
              <a:rPr lang="ru-RU" sz="2400" dirty="0">
                <a:solidFill>
                  <a:srgbClr val="003366"/>
                </a:solidFill>
              </a:rPr>
              <a:t> </a:t>
            </a:r>
            <a:r>
              <a:rPr lang="ru-RU" sz="2400" dirty="0" smtClean="0">
                <a:solidFill>
                  <a:srgbClr val="003366"/>
                </a:solidFill>
              </a:rPr>
              <a:t>(сентябрь-октябрь): </a:t>
            </a:r>
            <a:r>
              <a:rPr lang="ru-RU" sz="2400" dirty="0">
                <a:solidFill>
                  <a:srgbClr val="003366"/>
                </a:solidFill>
              </a:rPr>
              <a:t>выбор темы и руководителя ИИП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1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3366"/>
                </a:solidFill>
              </a:rPr>
              <a:t>основной этап </a:t>
            </a:r>
            <a:r>
              <a:rPr lang="ru-RU" sz="2400" dirty="0" smtClean="0">
                <a:solidFill>
                  <a:srgbClr val="003366"/>
                </a:solidFill>
              </a:rPr>
              <a:t>(октябрь- январь): </a:t>
            </a:r>
            <a:r>
              <a:rPr lang="ru-RU" sz="2400" u="sng" dirty="0">
                <a:solidFill>
                  <a:srgbClr val="003366"/>
                </a:solidFill>
              </a:rPr>
              <a:t>совместно с руководителем </a:t>
            </a:r>
            <a:r>
              <a:rPr lang="ru-RU" sz="2400" dirty="0">
                <a:solidFill>
                  <a:srgbClr val="003366"/>
                </a:solidFill>
              </a:rPr>
              <a:t>разработка плана реализации проекта, сбор и изучение литературы, отбор и анализ информации, выбор способа представления результатов, оформление работы, проверка проекта руководителем, написание рецензии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1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srgbClr val="003366"/>
                </a:solidFill>
              </a:rPr>
              <a:t>заключительный этап </a:t>
            </a:r>
            <a:r>
              <a:rPr lang="ru-RU" sz="2400" dirty="0" smtClean="0">
                <a:solidFill>
                  <a:srgbClr val="003366"/>
                </a:solidFill>
              </a:rPr>
              <a:t>(февраль-апрель): </a:t>
            </a:r>
            <a:r>
              <a:rPr lang="ru-RU" sz="2400" dirty="0">
                <a:solidFill>
                  <a:srgbClr val="003366"/>
                </a:solidFill>
              </a:rPr>
              <a:t>защита проекта, оценивание работы</a:t>
            </a:r>
            <a:endParaRPr lang="ru-RU" sz="1400" dirty="0">
              <a:solidFill>
                <a:srgbClr val="003366"/>
              </a:solidFill>
            </a:endParaRPr>
          </a:p>
          <a:p>
            <a:pP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" y="0"/>
            <a:ext cx="9144000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Типы и формы представления ИИП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489326"/>
              </p:ext>
            </p:extLst>
          </p:nvPr>
        </p:nvGraphicFramePr>
        <p:xfrm>
          <a:off x="1" y="836711"/>
          <a:ext cx="9549756" cy="620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767"/>
                <a:gridCol w="3488819"/>
                <a:gridCol w="3577170"/>
              </a:tblGrid>
              <a:tr h="38570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Тип проекта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проекта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Проектный продукт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</a:tr>
              <a:tr h="167999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CC3300"/>
                          </a:solidFill>
                        </a:rPr>
                        <a:t>Социальные</a:t>
                      </a:r>
                      <a:endParaRPr lang="ru-RU" sz="1800" dirty="0">
                        <a:solidFill>
                          <a:srgbClr val="CC3300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CC3300"/>
                          </a:solidFill>
                          <a:latin typeface="+mn-lt"/>
                          <a:ea typeface="+mn-ea"/>
                          <a:cs typeface="+mn-cs"/>
                        </a:rPr>
                        <a:t>проект, который направлен на повышение гражданской активности обучающихся и населения </a:t>
                      </a:r>
                      <a:endParaRPr lang="ru-RU" sz="1800" dirty="0">
                        <a:solidFill>
                          <a:srgbClr val="CC3300"/>
                        </a:solidFill>
                      </a:endParaRPr>
                    </a:p>
                  </a:txBody>
                  <a:tcPr marL="91436" marR="91436" marT="45726" marB="45726"/>
                </a:tc>
                <a:tc rowSpan="5"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CC3300"/>
                          </a:solidFill>
                          <a:latin typeface="+mn-lt"/>
                          <a:ea typeface="+mn-ea"/>
                          <a:cs typeface="+mn-cs"/>
                        </a:rPr>
                        <a:t>акции, сценарии волонтерских (благотворительных мероприятий). </a:t>
                      </a:r>
                      <a:endParaRPr lang="ru-RU" sz="1800" baseline="0" dirty="0" smtClean="0">
                        <a:solidFill>
                          <a:srgbClr val="CC3300"/>
                        </a:solidFill>
                      </a:endParaRPr>
                    </a:p>
                    <a:p>
                      <a:endParaRPr lang="ru-RU" sz="1800" baseline="0" dirty="0" smtClean="0"/>
                    </a:p>
                    <a:p>
                      <a:endParaRPr lang="ru-RU" sz="1800" baseline="0" dirty="0" smtClean="0"/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публикации, электронные и бумажные справочники, электронные страницы на сайте,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экскурсии (в том числе интерактивные).</a:t>
                      </a:r>
                      <a:endParaRPr lang="ru-RU" sz="1800" dirty="0" smtClean="0"/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настольная или электронная игра, программное обеспечение, компьютерная анимация, конструкторы 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6" marR="91436" marT="45726" marB="45726"/>
                </a:tc>
              </a:tr>
              <a:tr h="41208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104604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Информационные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Сбор информации о каком-либо объекте или явлении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292594">
                <a:tc>
                  <a:txBody>
                    <a:bodyPr/>
                    <a:lstStyle/>
                    <a:p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231395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Игровые</a:t>
                      </a:r>
                      <a:endParaRPr lang="ru-RU" sz="1800" dirty="0">
                        <a:solidFill>
                          <a:srgbClr val="C00000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направлены на создание, конструирование или модернизацию игр (настольных, подвижных, спортивных, компьютерных) </a:t>
                      </a:r>
                      <a:r>
                        <a:rPr lang="ru-RU" sz="1800" b="0" i="0" u="sng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на основе предметного содержания</a:t>
                      </a:r>
                      <a:r>
                        <a:rPr lang="ru-RU" sz="18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. 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Типы и формы представления ИИП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655348"/>
              </p:ext>
            </p:extLst>
          </p:nvPr>
        </p:nvGraphicFramePr>
        <p:xfrm>
          <a:off x="0" y="116631"/>
          <a:ext cx="9289032" cy="7836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/>
                <a:gridCol w="3744416"/>
                <a:gridCol w="3276872"/>
              </a:tblGrid>
              <a:tr h="100811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Тип проекта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проекта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Проектный продукт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</a:tr>
              <a:tr h="17199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CC3300"/>
                          </a:solidFill>
                        </a:rPr>
                        <a:t>исследовательский</a:t>
                      </a:r>
                      <a:endParaRPr lang="ru-RU" sz="1800" dirty="0">
                        <a:solidFill>
                          <a:srgbClr val="CC3300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определение, изучение (поиск, наблюдение, систематизация) или решение обучающимися проблемы с заранее неизвестным решением </a:t>
                      </a:r>
                      <a:endParaRPr lang="ru-RU" sz="1800" dirty="0">
                        <a:solidFill>
                          <a:srgbClr val="C00000"/>
                        </a:solidFill>
                      </a:endParaRPr>
                    </a:p>
                  </a:txBody>
                  <a:tcPr marL="91436" marR="91436" marT="45726" marB="45726"/>
                </a:tc>
                <a:tc rowSpan="5"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учебно-исследовательская работа </a:t>
                      </a:r>
                      <a:endParaRPr lang="ru-RU" sz="1800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учебное пособие, чертеж, модель, макет </a:t>
                      </a:r>
                    </a:p>
                    <a:p>
                      <a:endParaRPr lang="ru-RU" sz="18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спектакль, игра, сказка, праздник, изделия </a:t>
                      </a:r>
                      <a:r>
                        <a:rPr lang="ru-RU" sz="18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декоративногоискусства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видеоролик, выставка </a:t>
                      </a:r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</a:tr>
              <a:tr h="17199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инженерный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или усовершенствование принципов действия, схем, моделей, образцов технических конструкций, устройств, машин 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81479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прикладной</a:t>
                      </a:r>
                      <a:endParaRPr lang="ru-RU" sz="1800" dirty="0">
                        <a:solidFill>
                          <a:srgbClr val="C00000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проект, имеющий на выходе конкретный продукт </a:t>
                      </a:r>
                      <a:endParaRPr lang="ru-RU" sz="1800" dirty="0">
                        <a:solidFill>
                          <a:srgbClr val="C00000"/>
                        </a:solidFill>
                      </a:endParaRPr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81479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творческий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проект, направленный на создание какого-то творческого продукта </a:t>
                      </a:r>
                      <a:endParaRPr lang="ru-RU" sz="1800" dirty="0"/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1659767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26" marB="45726"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3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317172"/>
              </p:ext>
            </p:extLst>
          </p:nvPr>
        </p:nvGraphicFramePr>
        <p:xfrm>
          <a:off x="971600" y="1124744"/>
          <a:ext cx="7632847" cy="5040560"/>
        </p:xfrm>
        <a:graphic>
          <a:graphicData uri="http://schemas.openxmlformats.org/drawingml/2006/table">
            <a:tbl>
              <a:tblPr firstRow="1" firstCol="1" bandRow="1"/>
              <a:tblGrid>
                <a:gridCol w="3096344"/>
                <a:gridCol w="1991690"/>
                <a:gridCol w="2544813"/>
              </a:tblGrid>
              <a:tr h="7754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Организация проектной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деятельности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в 5 классах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Типы проектов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Защита проектов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0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Октябрь: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(теоретические занятия, типы проектов,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примеры проектов).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Ноябрь-декабрь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: разработка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Январь-март: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реализация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Апрель: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публичная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презентация проектов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Игровые,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прикладные,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творческие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проекты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краеведческой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направленности 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рамках учебных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предметов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Публичная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презентация (класс,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параллель).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Фестиваль проектов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(публичная защита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проекта).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Внешние проектно-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исследовательские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конкурсы.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33525" y="2674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1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58931"/>
              </p:ext>
            </p:extLst>
          </p:nvPr>
        </p:nvGraphicFramePr>
        <p:xfrm>
          <a:off x="683568" y="908720"/>
          <a:ext cx="7848871" cy="5184576"/>
        </p:xfrm>
        <a:graphic>
          <a:graphicData uri="http://schemas.openxmlformats.org/drawingml/2006/table">
            <a:tbl>
              <a:tblPr firstRow="1" firstCol="1" bandRow="1"/>
              <a:tblGrid>
                <a:gridCol w="3459867"/>
                <a:gridCol w="1772167"/>
                <a:gridCol w="2616837"/>
              </a:tblGrid>
              <a:tr h="6912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Организация проектной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деятельности в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6 – 7 классах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Типы проектов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Защита проектов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32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Октябрь: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6 класс - (теоретические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занятия типы новых проектов,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примеры проектов).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7 класс – консультации для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обучающихся по организации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проектной деятельности.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Ноябрь-декабрь: разработка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Январь-март: реализация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Апрель: публичная презентация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Прикладные,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творческие,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информационные, инженерные,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социальные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проекты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 рамках учебных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предметов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1.Публичная презентация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(класс, параллель).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Фестиваль проектов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(публичная защита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проекта).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Внешние проектно-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исследовательские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конкурсы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33525" y="249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10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949547"/>
              </p:ext>
            </p:extLst>
          </p:nvPr>
        </p:nvGraphicFramePr>
        <p:xfrm>
          <a:off x="251520" y="169779"/>
          <a:ext cx="8712968" cy="6688221"/>
        </p:xfrm>
        <a:graphic>
          <a:graphicData uri="http://schemas.openxmlformats.org/drawingml/2006/table">
            <a:tbl>
              <a:tblPr firstRow="1" firstCol="1" bandRow="1"/>
              <a:tblGrid>
                <a:gridCol w="3396371"/>
                <a:gridCol w="2037301"/>
                <a:gridCol w="3279296"/>
              </a:tblGrid>
              <a:tr h="7515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Организация проектной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деятельности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в 8 – 9 классах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Типы проектов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Защита проектов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382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Октябрь: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 класс -  (теоретические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занятия, типы новых проектов,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примеры проектов)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 класс – консультации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 организации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учебного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исследования.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Ноябрь-март: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реализация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проектов.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Март: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публичная защита учебных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исследовательских проектов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(9 класс)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Май: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предзащита учебных проектов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Исследовательские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проекты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 рамках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учебных предметов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8 класс: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Фестиваль проектов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(публичная защита проекта).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Внешние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исследовательские конкурсы.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9 класс: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1.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 рамках итоговой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аттестации.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Внешние исследовательские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конкурсы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.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4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итоговый проект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500" y="1066800"/>
            <a:ext cx="9144000" cy="32624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ru-RU" sz="14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C00000"/>
                </a:solidFill>
              </a:rPr>
              <a:t>разработан в соответствии с требованиями: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федерального государственного образовательного стандарта (ФГОС) основного общего образования (ООО)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основной образовательной программы (ООП) основного общего образования (ООО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программы формирования универсальных учебных действий (УУД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) </a:t>
            </a:r>
            <a:r>
              <a:rPr lang="ru-RU" sz="2400" dirty="0" smtClean="0">
                <a:solidFill>
                  <a:srgbClr val="0000CC"/>
                </a:solidFill>
              </a:rPr>
              <a:t>(чётко прописать по каждому классу (5-9) прохождение всех видов проектов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).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836712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Вывод об уровне </a:t>
            </a:r>
            <a:r>
              <a:rPr lang="ru-RU" sz="3600" dirty="0" err="1"/>
              <a:t>сформированности</a:t>
            </a:r>
            <a:r>
              <a:rPr lang="ru-RU" sz="3600" dirty="0"/>
              <a:t> навыков проектной деятельности делается экспертной комиссией на основе общей оценки, которая складывается по итогам: </a:t>
            </a:r>
          </a:p>
        </p:txBody>
      </p:sp>
    </p:spTree>
    <p:extLst>
      <p:ext uri="{BB962C8B-B14F-4D97-AF65-F5344CB8AC3E}">
        <p14:creationId xmlns:p14="http://schemas.microsoft.com/office/powerpoint/2010/main" val="19653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63284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514350" indent="-514350">
              <a:buAutoNum type="arabicParenR"/>
            </a:pPr>
            <a:r>
              <a:rPr lang="ru-RU" sz="3200" dirty="0" smtClean="0"/>
              <a:t>заполненного </a:t>
            </a:r>
            <a:r>
              <a:rPr lang="ru-RU" sz="3200" dirty="0"/>
              <a:t>руководителем проекта Листа оценки процесса </a:t>
            </a:r>
            <a:r>
              <a:rPr lang="ru-RU" sz="3200" u="sng" dirty="0">
                <a:solidFill>
                  <a:srgbClr val="C00000"/>
                </a:solidFill>
              </a:rPr>
              <a:t>подготовки и реализации индивидуального итогового проекта </a:t>
            </a:r>
            <a:r>
              <a:rPr lang="ru-RU" sz="3200" u="sng" dirty="0" smtClean="0">
                <a:solidFill>
                  <a:srgbClr val="C00000"/>
                </a:solidFill>
              </a:rPr>
              <a:t> </a:t>
            </a:r>
            <a:r>
              <a:rPr lang="ru-RU" sz="3200" dirty="0"/>
              <a:t>включающего оценку </a:t>
            </a:r>
            <a:r>
              <a:rPr lang="ru-RU" sz="3200" dirty="0" err="1"/>
              <a:t>сформированности</a:t>
            </a:r>
            <a:r>
              <a:rPr lang="ru-RU" sz="3200" dirty="0"/>
              <a:t> каждого из названных выше видов УУД и предметных </a:t>
            </a:r>
            <a:r>
              <a:rPr lang="ru-RU" sz="3200" dirty="0" smtClean="0"/>
              <a:t>знаний</a:t>
            </a:r>
          </a:p>
          <a:p>
            <a:pPr marL="514350" indent="-514350">
              <a:buAutoNum type="arabicParenR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672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80728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</a:rPr>
              <a:t>2) заполненных экспертной комиссией при </a:t>
            </a:r>
            <a:r>
              <a:rPr lang="ru-RU" sz="3600" dirty="0">
                <a:solidFill>
                  <a:srgbClr val="C00000"/>
                </a:solidFill>
              </a:rPr>
              <a:t>публичной защите </a:t>
            </a:r>
            <a:r>
              <a:rPr lang="ru-RU" sz="3600" dirty="0">
                <a:solidFill>
                  <a:prstClr val="black"/>
                </a:solidFill>
              </a:rPr>
              <a:t>проекта обучающимся </a:t>
            </a:r>
            <a:r>
              <a:rPr lang="ru-RU" sz="3600" dirty="0"/>
              <a:t>Листов оценки </a:t>
            </a:r>
            <a:r>
              <a:rPr lang="ru-RU" sz="3600" dirty="0">
                <a:solidFill>
                  <a:prstClr val="black"/>
                </a:solidFill>
              </a:rPr>
              <a:t>индивидуального проекта </a:t>
            </a:r>
          </a:p>
        </p:txBody>
      </p:sp>
    </p:spTree>
    <p:extLst>
      <p:ext uri="{BB962C8B-B14F-4D97-AF65-F5344CB8AC3E}">
        <p14:creationId xmlns:p14="http://schemas.microsoft.com/office/powerpoint/2010/main" val="343152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196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оформлению ИИП</a:t>
            </a:r>
          </a:p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(должно быть в Положении о ИИП)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0"/>
            <a:ext cx="10493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50825" y="1268413"/>
            <a:ext cx="88677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1.Работа выполняется на листах стандарта  А 4, шрифтом </a:t>
            </a:r>
            <a:r>
              <a:rPr lang="ru-RU" sz="2000" dirty="0" err="1">
                <a:solidFill>
                  <a:srgbClr val="003366"/>
                </a:solidFill>
              </a:rPr>
              <a:t>Times</a:t>
            </a:r>
            <a:r>
              <a:rPr lang="ru-RU" sz="2000" dirty="0">
                <a:solidFill>
                  <a:srgbClr val="003366"/>
                </a:solidFill>
              </a:rPr>
              <a:t> </a:t>
            </a:r>
            <a:r>
              <a:rPr lang="ru-RU" sz="2000" dirty="0" err="1">
                <a:solidFill>
                  <a:srgbClr val="003366"/>
                </a:solidFill>
              </a:rPr>
              <a:t>New</a:t>
            </a:r>
            <a:r>
              <a:rPr lang="ru-RU" sz="2000" dirty="0">
                <a:solidFill>
                  <a:srgbClr val="003366"/>
                </a:solidFill>
              </a:rPr>
              <a:t> </a:t>
            </a:r>
            <a:r>
              <a:rPr lang="ru-RU" sz="2000" dirty="0" err="1">
                <a:solidFill>
                  <a:srgbClr val="003366"/>
                </a:solidFill>
              </a:rPr>
              <a:t>Roman</a:t>
            </a:r>
            <a:r>
              <a:rPr lang="ru-RU" sz="2000" dirty="0">
                <a:solidFill>
                  <a:srgbClr val="003366"/>
                </a:solidFill>
              </a:rPr>
              <a:t>, размером шрифта 12 пунктов с интервалом между строк – 1,5. Размер полей: верхнее – 2см., нижнее – 1,5 см., левое – 3см., правое – 2 см.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2.Титульный лист считается первым, но не нумеруется.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3.Каждая новая глава начинается с новой страницы. Точку в конце заголовка, располагаемого посредине строки, не ставят.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4.Все разделы плана (названия глав, выводы, заключение, список литературы, каждое приложение) начинаются с новых страниц.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5.Все сокращения в тексте должны быть расшифрованы.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6.Объем текста исследовательской работы, включая формулы и список литературы, </a:t>
            </a:r>
            <a:r>
              <a:rPr lang="ru-RU" sz="2000" b="1" dirty="0">
                <a:solidFill>
                  <a:srgbClr val="C00000"/>
                </a:solidFill>
              </a:rPr>
              <a:t>не должен быть менее 10 машинописных страниц</a:t>
            </a:r>
            <a:r>
              <a:rPr lang="ru-RU" sz="2000" b="1" dirty="0">
                <a:solidFill>
                  <a:srgbClr val="003366"/>
                </a:solidFill>
              </a:rPr>
              <a:t>.</a:t>
            </a:r>
            <a:endParaRPr lang="ru-RU" sz="2000" dirty="0">
              <a:solidFill>
                <a:srgbClr val="003366"/>
              </a:solidFill>
            </a:endParaRP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7.Для приложений может быть отведено дополнительно не более 10 стандартных страниц. </a:t>
            </a:r>
          </a:p>
          <a:p>
            <a:pPr eaLnBrk="1" hangingPunct="1"/>
            <a:r>
              <a:rPr lang="ru-RU" sz="2000" dirty="0">
                <a:solidFill>
                  <a:srgbClr val="003366"/>
                </a:solidFill>
              </a:rPr>
              <a:t>8.Основной текст работы нумеруется арабскими цифрами, страницы приложений – арабскими цифрами.</a:t>
            </a:r>
          </a:p>
          <a:p>
            <a:pPr eaLnBrk="1" hangingPunct="1"/>
            <a:endParaRPr lang="ru-RU" sz="2000" b="1" u="sng" dirty="0">
              <a:solidFill>
                <a:srgbClr val="003366"/>
              </a:solidFill>
            </a:endParaRPr>
          </a:p>
          <a:p>
            <a:pPr eaLnBrk="1" hangingPunct="1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046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защите ИИП должно быть в Положении</a:t>
            </a:r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0" y="1046163"/>
            <a:ext cx="91186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комиссия (3 – 5 человек) утверждается приказом директора школы</a:t>
            </a:r>
            <a:endParaRPr lang="ru-RU" altLang="ru-RU" sz="800" dirty="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в состав комиссии входят: представитель администрации (председатель), классный руководитель, учитель-предметник, работающий в классе, </a:t>
            </a:r>
            <a:r>
              <a:rPr lang="ru-RU" altLang="ru-RU" sz="2000" dirty="0" smtClean="0">
                <a:solidFill>
                  <a:srgbClr val="003366"/>
                </a:solidFill>
                <a:latin typeface="Arial" charset="0"/>
              </a:rPr>
              <a:t>и </a:t>
            </a:r>
            <a:r>
              <a:rPr lang="ru-RU" altLang="ru-RU" sz="2000" dirty="0" err="1" smtClean="0">
                <a:solidFill>
                  <a:srgbClr val="003366"/>
                </a:solidFill>
                <a:latin typeface="Arial" charset="0"/>
              </a:rPr>
              <a:t>др</a:t>
            </a:r>
            <a:endParaRPr lang="ru-RU" altLang="ru-RU" sz="800" dirty="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000" dirty="0" smtClean="0">
                <a:solidFill>
                  <a:srgbClr val="003366"/>
                </a:solidFill>
                <a:latin typeface="Arial" charset="0"/>
              </a:rPr>
              <a:t> оценивание  ИИП (из 2 частей); </a:t>
            </a:r>
            <a:endParaRPr lang="ru-RU" altLang="ru-RU" sz="800" dirty="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результаты выполнения ИИП оцениваются комиссией по шкале «отлично», «хорошо», «удовлетворительно», </a:t>
            </a:r>
            <a:r>
              <a:rPr lang="ru-RU" altLang="ru-RU" sz="2000" dirty="0" smtClean="0">
                <a:solidFill>
                  <a:srgbClr val="003366"/>
                </a:solidFill>
                <a:latin typeface="Arial" charset="0"/>
              </a:rPr>
              <a:t>либо «зачёт-незачёт», объявляются </a:t>
            </a: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в день защиты после оформления протоколов заседания</a:t>
            </a:r>
            <a:endParaRPr lang="ru-RU" altLang="ru-RU" sz="1000" dirty="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от выполнения ИИП освобождаются участники школьной научно-практической конференции НОУ </a:t>
            </a:r>
            <a:r>
              <a:rPr lang="ru-RU" altLang="ru-RU" sz="2000" dirty="0" smtClean="0">
                <a:solidFill>
                  <a:srgbClr val="003366"/>
                </a:solidFill>
                <a:latin typeface="Arial" charset="0"/>
              </a:rPr>
              <a:t>,муниципального конкурса исследовательских работ «Воспитываем таланы»,  </a:t>
            </a: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региональных, всероссийских конференций, конкурсов исследовательских и проектных работ</a:t>
            </a:r>
          </a:p>
          <a:p>
            <a:pPr marL="342900" indent="-342900">
              <a:buFont typeface="Arial" charset="0"/>
              <a:buChar char="•"/>
            </a:pPr>
            <a:r>
              <a:rPr lang="ru-RU" altLang="ru-RU" sz="2000" dirty="0">
                <a:solidFill>
                  <a:srgbClr val="003366"/>
                </a:solidFill>
                <a:latin typeface="Arial" charset="0"/>
              </a:rPr>
              <a:t>на защите ИПП могут присутствовать родители (законные представители) обучающихся</a:t>
            </a:r>
            <a:endParaRPr lang="ru-RU" altLang="ru-RU" sz="20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046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Перевод баллов в оценку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1150" y="1196975"/>
          <a:ext cx="8285163" cy="219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04"/>
                <a:gridCol w="3312155"/>
                <a:gridCol w="2740904"/>
              </a:tblGrid>
              <a:tr h="82274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Уровень</a:t>
                      </a:r>
                      <a:endParaRPr lang="ru-RU" sz="2400" dirty="0"/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Отметка</a:t>
                      </a:r>
                      <a:endParaRPr lang="ru-RU" sz="2400" dirty="0"/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Первичных баллов</a:t>
                      </a:r>
                      <a:endParaRPr lang="ru-RU" sz="2400" dirty="0"/>
                    </a:p>
                  </a:txBody>
                  <a:tcPr marL="91434" marR="91434" marT="45687" marB="45687"/>
                </a:tc>
              </a:tr>
              <a:tr h="4570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Базовый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«удовлетворительно»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4 - 6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</a:tr>
              <a:tr h="457060">
                <a:tc rowSpan="2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Повышенный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«хорошо»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7 - 9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</a:tr>
              <a:tr h="457060"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«отлично»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3366"/>
                          </a:solidFill>
                        </a:rPr>
                        <a:t>10 - 12</a:t>
                      </a:r>
                      <a:endParaRPr lang="ru-RU" sz="2400" dirty="0">
                        <a:solidFill>
                          <a:srgbClr val="003366"/>
                        </a:solidFill>
                      </a:endParaRPr>
                    </a:p>
                  </a:txBody>
                  <a:tcPr marL="91434" marR="91434" marT="45687" marB="45687"/>
                </a:tc>
              </a:tr>
            </a:tbl>
          </a:graphicData>
        </a:graphic>
      </p:graphicFrame>
      <p:pic>
        <p:nvPicPr>
          <p:cNvPr id="2357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925" y="3644900"/>
            <a:ext cx="42672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</a:rPr>
              <a:t>Документация</a:t>
            </a:r>
            <a:r>
              <a:rPr lang="ru-RU" sz="2400" dirty="0"/>
              <a:t> по организации работы над выполнением индивидуального итогового проекта (на уровне </a:t>
            </a:r>
            <a:r>
              <a:rPr lang="ru-RU" sz="2400" b="1" dirty="0"/>
              <a:t>образовательной организации</a:t>
            </a:r>
            <a:r>
              <a:rPr lang="ru-RU" sz="2400" dirty="0"/>
              <a:t>): </a:t>
            </a:r>
          </a:p>
          <a:p>
            <a:r>
              <a:rPr lang="ru-RU" sz="2400" dirty="0">
                <a:solidFill>
                  <a:srgbClr val="C00000"/>
                </a:solidFill>
              </a:rPr>
              <a:t>1. Приказ об утверждении Положения об  индивидуальном итоговом проекте обучающихся</a:t>
            </a:r>
            <a:r>
              <a:rPr lang="ru-RU" sz="2400" dirty="0"/>
              <a:t>.</a:t>
            </a:r>
          </a:p>
          <a:p>
            <a:r>
              <a:rPr lang="ru-RU" sz="2400" dirty="0"/>
              <a:t>2. Протокол педагогического совета о </a:t>
            </a:r>
            <a:r>
              <a:rPr lang="ru-RU" sz="2400" dirty="0" smtClean="0"/>
              <a:t>рассмотрении </a:t>
            </a:r>
            <a:r>
              <a:rPr lang="ru-RU" sz="2400" b="1" dirty="0"/>
              <a:t>Примерных тем индивидуальных итоговых проектов.</a:t>
            </a:r>
            <a:endParaRPr lang="ru-RU" sz="2400" dirty="0"/>
          </a:p>
          <a:p>
            <a:r>
              <a:rPr lang="ru-RU" sz="2400" b="1" dirty="0">
                <a:solidFill>
                  <a:srgbClr val="0000CC"/>
                </a:solidFill>
              </a:rPr>
              <a:t>3. П</a:t>
            </a:r>
            <a:r>
              <a:rPr lang="ru-RU" sz="2400" dirty="0">
                <a:solidFill>
                  <a:srgbClr val="0000CC"/>
                </a:solidFill>
              </a:rPr>
              <a:t>риказ об утверждении руководителей и тем индивидуальных итоговых </a:t>
            </a:r>
            <a:r>
              <a:rPr lang="ru-RU" sz="2400" dirty="0" smtClean="0">
                <a:solidFill>
                  <a:srgbClr val="0000CC"/>
                </a:solidFill>
              </a:rPr>
              <a:t>проектов </a:t>
            </a:r>
            <a:r>
              <a:rPr lang="ru-RU" sz="2400" smtClean="0">
                <a:solidFill>
                  <a:srgbClr val="0000CC"/>
                </a:solidFill>
              </a:rPr>
              <a:t>5-9 классов, </a:t>
            </a:r>
            <a:endParaRPr lang="ru-RU" sz="2400" dirty="0">
              <a:solidFill>
                <a:srgbClr val="0000CC"/>
              </a:solidFill>
            </a:endParaRPr>
          </a:p>
          <a:p>
            <a:r>
              <a:rPr lang="ru-RU" sz="2400" dirty="0">
                <a:solidFill>
                  <a:srgbClr val="0000CC"/>
                </a:solidFill>
              </a:rPr>
              <a:t>график консультаций .</a:t>
            </a:r>
          </a:p>
          <a:p>
            <a:r>
              <a:rPr lang="ru-RU" sz="2400" dirty="0"/>
              <a:t>4. Приказ о создании экспертной комиссии, форме представления итоговых проектов обучающимися с утверждением критериев их оценивания; </a:t>
            </a:r>
          </a:p>
          <a:p>
            <a:r>
              <a:rPr lang="ru-RU" sz="2400" dirty="0">
                <a:solidFill>
                  <a:srgbClr val="C00000"/>
                </a:solidFill>
              </a:rPr>
              <a:t>5. Приказ об итогах выполнения обучающимися индивидуального итогового проекта (издается на основании протокола работы экспертной комиссии). </a:t>
            </a:r>
          </a:p>
        </p:txBody>
      </p:sp>
    </p:spTree>
    <p:extLst>
      <p:ext uri="{BB962C8B-B14F-4D97-AF65-F5344CB8AC3E}">
        <p14:creationId xmlns:p14="http://schemas.microsoft.com/office/powerpoint/2010/main" val="3765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046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Документация обучающихся</a:t>
            </a: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0" y="1046163"/>
            <a:ext cx="911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 algn="ctr">
              <a:buFont typeface="Arial" charset="0"/>
              <a:buChar char="•"/>
            </a:pPr>
            <a:r>
              <a:rPr lang="ru-RU" altLang="ru-RU">
                <a:solidFill>
                  <a:srgbClr val="003366"/>
                </a:solidFill>
                <a:latin typeface="Arial" charset="0"/>
              </a:rPr>
              <a:t>Индивидуальный план выполнения проекта</a:t>
            </a: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8313" y="1508125"/>
          <a:ext cx="8424862" cy="4983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70"/>
                <a:gridCol w="3312339"/>
                <a:gridCol w="1296133"/>
                <a:gridCol w="936096"/>
                <a:gridCol w="1224124"/>
              </a:tblGrid>
              <a:tr h="73148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Этапы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Виды деятельности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Планируемая дата исполнения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Фактическая дата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Подпись руководителя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</a:tr>
              <a:tr h="1310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Подготовка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Выбор темы ИИП и тем исследований учеником</a:t>
                      </a:r>
                    </a:p>
                    <a:p>
                      <a:r>
                        <a:rPr lang="ru-RU" sz="1600" dirty="0" smtClean="0"/>
                        <a:t>Разработка основополагающего вопроса и проблемных вопросов учебной темы</a:t>
                      </a:r>
                      <a:endParaRPr lang="ru-RU" sz="16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</a:tr>
              <a:tr h="13105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Планирование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Формулировка задач, которые следует</a:t>
                      </a:r>
                      <a:r>
                        <a:rPr lang="ru-RU" sz="1600" baseline="0" dirty="0" smtClean="0"/>
                        <a:t> решить. Выбор средств и методов решения задач. Определение сроков и последовательности работ</a:t>
                      </a:r>
                      <a:endParaRPr lang="ru-RU" sz="16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</a:tr>
              <a:tr h="5181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Процесс проектирования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Самостоятельная работа</a:t>
                      </a:r>
                      <a:endParaRPr lang="ru-RU" sz="16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</a:tr>
              <a:tr h="3707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Итог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Достигнутый результат</a:t>
                      </a:r>
                      <a:endParaRPr lang="ru-RU" sz="16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</a:tr>
              <a:tr h="370788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Оформление проекта</a:t>
                      </a:r>
                      <a:endParaRPr lang="ru-RU" sz="16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</a:tr>
              <a:tr h="3707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Защита</a:t>
                      </a:r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9" marR="91439" marT="45714" marB="4571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046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Документация классного руководителя</a:t>
            </a: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0" y="1216025"/>
            <a:ext cx="911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 algn="ctr">
              <a:buFont typeface="Arial" charset="0"/>
              <a:buChar char="•"/>
            </a:pPr>
            <a:r>
              <a:rPr lang="ru-RU" altLang="ru-RU">
                <a:solidFill>
                  <a:srgbClr val="003366"/>
                </a:solidFill>
                <a:latin typeface="Arial" charset="0"/>
              </a:rPr>
              <a:t>Лист ознакомления родителей с результатами защиты ИИП</a:t>
            </a: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3200" y="1773238"/>
          <a:ext cx="8712200" cy="193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486"/>
                <a:gridCol w="1559904"/>
                <a:gridCol w="1559904"/>
                <a:gridCol w="1372716"/>
                <a:gridCol w="1162263"/>
                <a:gridCol w="1162263"/>
                <a:gridCol w="1274664"/>
              </a:tblGrid>
              <a:tr h="82291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ФИО ученика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Тема проекта</a:t>
                      </a:r>
                    </a:p>
                    <a:p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/>
                        <a:t> Сроки выполнения проекта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Дата</a:t>
                      </a:r>
                      <a:r>
                        <a:rPr lang="ru-RU" sz="1600" baseline="0" dirty="0" smtClean="0"/>
                        <a:t> защиты</a:t>
                      </a:r>
                      <a:r>
                        <a:rPr lang="ru-RU" sz="1600" dirty="0" smtClean="0"/>
                        <a:t> проекта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Итоговая оценка проекта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Подпись родителя</a:t>
                      </a:r>
                      <a:endParaRPr lang="ru-RU" sz="1600" dirty="0"/>
                    </a:p>
                  </a:txBody>
                  <a:tcPr marL="91432" marR="91432" marT="45708" marB="45708"/>
                </a:tc>
              </a:tr>
              <a:tr h="3707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3366"/>
                          </a:solidFill>
                        </a:rPr>
                        <a:t>1.</a:t>
                      </a:r>
                      <a:endParaRPr lang="ru-RU" sz="1600" dirty="0">
                        <a:solidFill>
                          <a:srgbClr val="003366"/>
                        </a:solidFill>
                      </a:endParaRPr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91432" marR="91432" marT="45708" marB="45708"/>
                </a:tc>
              </a:tr>
              <a:tr h="3707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3366"/>
                          </a:solidFill>
                        </a:rPr>
                        <a:t>2.</a:t>
                      </a:r>
                      <a:endParaRPr lang="ru-RU" sz="1600" dirty="0">
                        <a:solidFill>
                          <a:srgbClr val="003366"/>
                        </a:solidFill>
                      </a:endParaRPr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</a:tr>
              <a:tr h="3707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3366"/>
                          </a:solidFill>
                        </a:rPr>
                        <a:t>3…</a:t>
                      </a:r>
                      <a:endParaRPr lang="ru-RU" sz="1600" dirty="0">
                        <a:solidFill>
                          <a:srgbClr val="003366"/>
                        </a:solidFill>
                      </a:endParaRPr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32" marR="91432" marT="45708" marB="45708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933825"/>
            <a:ext cx="9118600" cy="2646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003366"/>
                </a:solidFill>
              </a:rPr>
              <a:t>Классный руководитель после защиты проекта выставляет итоговую оценку в графу «Проектная деятельность» или «Экзамен» в классном журнале и личном деле обучающегося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1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003366"/>
                </a:solidFill>
              </a:rPr>
              <a:t>Знакомит родителей (законных представителей) обучающихся с итоговой оценкой ИИП под роспись на основании протоколов комиссии</a:t>
            </a:r>
          </a:p>
          <a:p>
            <a:pPr>
              <a:defRPr/>
            </a:pPr>
            <a:endParaRPr lang="ru-RU" sz="2400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179388" y="1397000"/>
            <a:ext cx="87852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altLang="ru-RU" sz="2400">
                <a:solidFill>
                  <a:srgbClr val="003366"/>
                </a:solidFill>
              </a:rPr>
              <a:t>качество выполненного проекта и подход к описанию его результатов позволяют в целом </a:t>
            </a:r>
            <a:r>
              <a:rPr lang="ru-RU" altLang="ru-RU" sz="2400" b="1" i="1">
                <a:solidFill>
                  <a:srgbClr val="003366"/>
                </a:solidFill>
              </a:rPr>
              <a:t>оценить способность учащихся </a:t>
            </a:r>
            <a:r>
              <a:rPr lang="ru-RU" altLang="ru-RU" sz="2400">
                <a:solidFill>
                  <a:srgbClr val="003366"/>
                </a:solidFill>
              </a:rPr>
              <a:t>производить значимый для себя и/или других людей продукт, наличие творческого потенциала, способность довести дело до конца, ответственность, умения проектировать и осуществлять целесообразную и результативную деятельность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0"/>
            <a:ext cx="8094663" cy="1046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rgbClr val="7F7F7F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итоговый проект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110038"/>
            <a:ext cx="3605213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49713"/>
            <a:ext cx="35052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итоговый проект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046163"/>
            <a:ext cx="8893175" cy="554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003366"/>
                </a:solidFill>
              </a:rPr>
              <a:t>оценка уровня сформированности </a:t>
            </a:r>
            <a:r>
              <a:rPr lang="ru-RU" sz="2000" u="sng" dirty="0">
                <a:solidFill>
                  <a:srgbClr val="FF0000"/>
                </a:solidFill>
              </a:rPr>
              <a:t>метапредметных</a:t>
            </a:r>
            <a:r>
              <a:rPr lang="ru-RU" sz="2000" u="sng" dirty="0">
                <a:solidFill>
                  <a:srgbClr val="003366"/>
                </a:solidFill>
              </a:rPr>
              <a:t> результатов</a:t>
            </a:r>
            <a:r>
              <a:rPr lang="ru-RU" sz="2000" dirty="0">
                <a:solidFill>
                  <a:srgbClr val="003366"/>
                </a:solidFill>
              </a:rPr>
              <a:t>, полученных учащимися в ходе освоения междисциплинарных учебных программ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3366"/>
                </a:solidFill>
              </a:rPr>
              <a:t>представляет собой учебный проект, выполняемый учащимся в рамках </a:t>
            </a:r>
            <a:r>
              <a:rPr lang="ru-RU" sz="2000" dirty="0">
                <a:solidFill>
                  <a:srgbClr val="FF0000"/>
                </a:solidFill>
              </a:rPr>
              <a:t>одного</a:t>
            </a:r>
            <a:r>
              <a:rPr lang="ru-RU" sz="2000" dirty="0">
                <a:solidFill>
                  <a:srgbClr val="003366"/>
                </a:solidFill>
              </a:rPr>
              <a:t> или </a:t>
            </a:r>
            <a:r>
              <a:rPr lang="ru-RU" sz="2000" dirty="0">
                <a:solidFill>
                  <a:srgbClr val="FF0000"/>
                </a:solidFill>
              </a:rPr>
              <a:t>нескольких учебных предметов </a:t>
            </a:r>
            <a:r>
              <a:rPr lang="ru-RU" sz="2000" dirty="0">
                <a:solidFill>
                  <a:srgbClr val="003366"/>
                </a:solidFill>
              </a:rPr>
              <a:t>с целью </a:t>
            </a:r>
            <a:r>
              <a:rPr lang="ru-RU" sz="2000" b="1" dirty="0">
                <a:solidFill>
                  <a:srgbClr val="003366"/>
                </a:solidFill>
              </a:rPr>
              <a:t>демонстрации своих</a:t>
            </a:r>
            <a:r>
              <a:rPr lang="ru-RU" sz="2000" dirty="0">
                <a:solidFill>
                  <a:srgbClr val="003366"/>
                </a:solidFill>
              </a:rPr>
              <a:t> </a:t>
            </a:r>
            <a:r>
              <a:rPr lang="ru-RU" sz="2000" b="1" dirty="0">
                <a:solidFill>
                  <a:srgbClr val="003366"/>
                </a:solidFill>
              </a:rPr>
              <a:t>достижений</a:t>
            </a:r>
            <a:r>
              <a:rPr lang="ru-RU" sz="2000" dirty="0">
                <a:solidFill>
                  <a:srgbClr val="003366"/>
                </a:solidFill>
              </a:rPr>
              <a:t> в самостоятельном освоении содержания и методов избранных областей знаний и видов деятельности, </a:t>
            </a:r>
            <a:r>
              <a:rPr lang="ru-RU" sz="2000" b="1" dirty="0">
                <a:solidFill>
                  <a:srgbClr val="003366"/>
                </a:solidFill>
              </a:rPr>
              <a:t>способности</a:t>
            </a:r>
            <a:r>
              <a:rPr lang="ru-RU" sz="2000" dirty="0">
                <a:solidFill>
                  <a:srgbClr val="003366"/>
                </a:solidFill>
              </a:rPr>
              <a:t> проектировать и осуществлять целесообразную и результативную деятельность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3366"/>
                </a:solidFill>
              </a:rPr>
              <a:t>выполнение обязательно для каждого учащегося, занимающегося по </a:t>
            </a:r>
            <a:r>
              <a:rPr lang="ru-RU" sz="2000" dirty="0">
                <a:solidFill>
                  <a:srgbClr val="FF0000"/>
                </a:solidFill>
              </a:rPr>
              <a:t>ФГОС (5 – 9 класс</a:t>
            </a:r>
            <a:r>
              <a:rPr lang="ru-RU" sz="2000" dirty="0">
                <a:solidFill>
                  <a:srgbClr val="003366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3366"/>
                </a:solidFill>
              </a:rPr>
              <a:t>невыполнение равноценно получению «неудовлетворительной» оценки по любому учебному предмету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ru-RU" sz="1400" dirty="0">
              <a:solidFill>
                <a:srgbClr val="003366"/>
              </a:solidFill>
            </a:endParaRPr>
          </a:p>
          <a:p>
            <a:pPr>
              <a:defRPr/>
            </a:pPr>
            <a:endParaRPr lang="ru-RU" sz="2000" dirty="0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индивидуального итогового проекта</a:t>
            </a: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0" y="1047750"/>
            <a:ext cx="911860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000" b="1" dirty="0">
                <a:solidFill>
                  <a:srgbClr val="003366"/>
                </a:solidFill>
              </a:rPr>
              <a:t>демонстрация способности и готовности </a:t>
            </a:r>
            <a:r>
              <a:rPr lang="ru-RU" sz="2000" dirty="0">
                <a:solidFill>
                  <a:srgbClr val="003366"/>
                </a:solidFill>
              </a:rPr>
              <a:t>обучающегося к освоению знаний, их самостоятельному пополнению, переносу и интеграции</a:t>
            </a:r>
          </a:p>
          <a:p>
            <a:pPr eaLnBrk="1" hangingPunct="1">
              <a:buFont typeface="Arial" charset="0"/>
              <a:buChar char="•"/>
            </a:pPr>
            <a:endParaRPr lang="ru-RU" sz="2000" dirty="0">
              <a:solidFill>
                <a:srgbClr val="003366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000" b="1" dirty="0">
                <a:solidFill>
                  <a:srgbClr val="003366"/>
                </a:solidFill>
              </a:rPr>
              <a:t>выявление</a:t>
            </a:r>
            <a:r>
              <a:rPr lang="ru-RU" sz="2000" dirty="0">
                <a:solidFill>
                  <a:srgbClr val="003366"/>
                </a:solidFill>
              </a:rPr>
              <a:t> у обучающегося </a:t>
            </a:r>
            <a:r>
              <a:rPr lang="ru-RU" sz="2000" b="1" dirty="0">
                <a:solidFill>
                  <a:srgbClr val="003366"/>
                </a:solidFill>
              </a:rPr>
              <a:t>способности </a:t>
            </a:r>
            <a:r>
              <a:rPr lang="ru-RU" sz="2000" dirty="0">
                <a:solidFill>
                  <a:srgbClr val="003366"/>
                </a:solidFill>
              </a:rPr>
              <a:t>к сотрудничеству и коммуникации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b="1" dirty="0">
                <a:solidFill>
                  <a:srgbClr val="003366"/>
                </a:solidFill>
              </a:rPr>
              <a:t>формирование</a:t>
            </a:r>
            <a:r>
              <a:rPr lang="ru-RU" sz="2000" dirty="0">
                <a:solidFill>
                  <a:srgbClr val="003366"/>
                </a:solidFill>
              </a:rPr>
              <a:t> </a:t>
            </a:r>
            <a:r>
              <a:rPr lang="ru-RU" sz="2000" b="1" dirty="0">
                <a:solidFill>
                  <a:srgbClr val="003366"/>
                </a:solidFill>
              </a:rPr>
              <a:t>способности</a:t>
            </a:r>
            <a:r>
              <a:rPr lang="ru-RU" sz="2000" dirty="0">
                <a:solidFill>
                  <a:srgbClr val="003366"/>
                </a:solidFill>
              </a:rPr>
              <a:t> к решению личностно и социально значимых проблем и воплощение найденных решений в практику</a:t>
            </a:r>
          </a:p>
          <a:p>
            <a:pPr eaLnBrk="1" hangingPunct="1">
              <a:buFont typeface="Arial" charset="0"/>
              <a:buChar char="•"/>
            </a:pPr>
            <a:endParaRPr lang="ru-RU" sz="2000" dirty="0">
              <a:solidFill>
                <a:srgbClr val="003366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000" b="1" dirty="0">
                <a:solidFill>
                  <a:srgbClr val="003366"/>
                </a:solidFill>
              </a:rPr>
              <a:t>оценка</a:t>
            </a:r>
            <a:r>
              <a:rPr lang="ru-RU" sz="2000" dirty="0">
                <a:solidFill>
                  <a:srgbClr val="003366"/>
                </a:solidFill>
              </a:rPr>
              <a:t> </a:t>
            </a:r>
            <a:r>
              <a:rPr lang="ru-RU" sz="2000" b="1" dirty="0">
                <a:solidFill>
                  <a:srgbClr val="003366"/>
                </a:solidFill>
              </a:rPr>
              <a:t>способности</a:t>
            </a:r>
            <a:r>
              <a:rPr lang="ru-RU" sz="2000" dirty="0">
                <a:solidFill>
                  <a:srgbClr val="003366"/>
                </a:solidFill>
              </a:rPr>
              <a:t> и </a:t>
            </a:r>
            <a:r>
              <a:rPr lang="ru-RU" sz="2000" b="1" dirty="0">
                <a:solidFill>
                  <a:srgbClr val="003366"/>
                </a:solidFill>
              </a:rPr>
              <a:t>готовности</a:t>
            </a:r>
            <a:r>
              <a:rPr lang="ru-RU" sz="2000" dirty="0">
                <a:solidFill>
                  <a:srgbClr val="003366"/>
                </a:solidFill>
              </a:rPr>
              <a:t> обучающегося к использованию ИКТ в целях обучения и развития</a:t>
            </a:r>
          </a:p>
          <a:p>
            <a:pPr eaLnBrk="1" hangingPunct="1">
              <a:buFont typeface="Arial" charset="0"/>
              <a:buChar char="•"/>
            </a:pPr>
            <a:endParaRPr lang="ru-RU" sz="2000" dirty="0">
              <a:solidFill>
                <a:srgbClr val="003366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000" b="1" dirty="0">
                <a:solidFill>
                  <a:srgbClr val="003366"/>
                </a:solidFill>
              </a:rPr>
              <a:t>определение </a:t>
            </a:r>
            <a:r>
              <a:rPr lang="ru-RU" sz="2000" b="1" dirty="0" smtClean="0">
                <a:solidFill>
                  <a:srgbClr val="003366"/>
                </a:solidFill>
              </a:rPr>
              <a:t>уровня: </a:t>
            </a:r>
            <a:r>
              <a:rPr lang="ru-RU" sz="2000" dirty="0" smtClean="0">
                <a:solidFill>
                  <a:srgbClr val="003366"/>
                </a:solidFill>
              </a:rPr>
              <a:t>уровень </a:t>
            </a:r>
            <a:r>
              <a:rPr lang="ru-RU" sz="2000" dirty="0" err="1">
                <a:solidFill>
                  <a:srgbClr val="003366"/>
                </a:solidFill>
              </a:rPr>
              <a:t>сформированности</a:t>
            </a:r>
            <a:r>
              <a:rPr lang="ru-RU" sz="2000" dirty="0">
                <a:solidFill>
                  <a:srgbClr val="003366"/>
                </a:solidFill>
              </a:rPr>
              <a:t> способности к самоорганизации, </a:t>
            </a:r>
            <a:r>
              <a:rPr lang="ru-RU" sz="2000" dirty="0" err="1">
                <a:solidFill>
                  <a:srgbClr val="003366"/>
                </a:solidFill>
              </a:rPr>
              <a:t>саморегуляции</a:t>
            </a:r>
            <a:r>
              <a:rPr lang="ru-RU" sz="2000" dirty="0">
                <a:solidFill>
                  <a:srgbClr val="003366"/>
                </a:solidFill>
              </a:rPr>
              <a:t> и рефлексии</a:t>
            </a:r>
            <a:endParaRPr lang="ru-RU" sz="2000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4764088"/>
            <a:ext cx="2627312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8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организации проектной деятельности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046163"/>
            <a:ext cx="9118600" cy="38472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руководителем ИИП может быть учитель-предметник, классный руководитель образовательной </a:t>
            </a:r>
            <a:r>
              <a:rPr lang="ru-RU" sz="2400" dirty="0" smtClean="0">
                <a:solidFill>
                  <a:srgbClr val="003366"/>
                </a:solidFill>
              </a:rPr>
              <a:t>организации, </a:t>
            </a:r>
            <a:r>
              <a:rPr lang="ru-RU" sz="2400" dirty="0">
                <a:solidFill>
                  <a:srgbClr val="003366"/>
                </a:solidFill>
              </a:rPr>
              <a:t>в которой обучается ученик, сотрудник иной организации, в том числе высшего или профессионального образования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16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тема проекта определяется обучающимися и утверждается приказом директора </a:t>
            </a:r>
            <a:r>
              <a:rPr lang="ru-RU" sz="2400" b="1" dirty="0">
                <a:solidFill>
                  <a:srgbClr val="FF0000"/>
                </a:solidFill>
              </a:rPr>
              <a:t>не позднее </a:t>
            </a:r>
            <a:r>
              <a:rPr lang="ru-RU" sz="2400" b="1" dirty="0" smtClean="0">
                <a:solidFill>
                  <a:srgbClr val="FF0000"/>
                </a:solidFill>
              </a:rPr>
              <a:t>20 октября </a:t>
            </a:r>
            <a:r>
              <a:rPr lang="ru-RU" sz="2400" b="1" dirty="0">
                <a:solidFill>
                  <a:srgbClr val="003366"/>
                </a:solidFill>
              </a:rPr>
              <a:t>текущего года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16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обучающемуся предоставляется право выбора темы и руководителя проекта</a:t>
            </a:r>
            <a:endParaRPr lang="ru-RU" sz="1400" dirty="0">
              <a:solidFill>
                <a:srgbClr val="003366"/>
              </a:solidFill>
            </a:endParaRPr>
          </a:p>
          <a:p>
            <a:pPr>
              <a:defRPr/>
            </a:pPr>
            <a:endParaRPr lang="ru-RU" sz="2000" dirty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54500"/>
            <a:ext cx="2674937" cy="259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Сформированность познавательных учебных действий</a:t>
            </a:r>
            <a:endParaRPr lang="ru-RU" sz="34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046163"/>
            <a:ext cx="7092950" cy="5200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способность к самостоятельному приобретению знаний и решению проблем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умение поставить проблему и выбрать адекватные способы ее решения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поиск и обработка информации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формулировка выводов и обоснование принятого решения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rgbClr val="003366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rgbClr val="003366"/>
                </a:solidFill>
              </a:rPr>
              <a:t>обоснование и создание модели, прогноза, макета, объекта, творческого решения  </a:t>
            </a:r>
            <a:endParaRPr lang="ru-RU" sz="1400" dirty="0">
              <a:solidFill>
                <a:srgbClr val="003366"/>
              </a:solidFill>
            </a:endParaRPr>
          </a:p>
          <a:p>
            <a:pPr>
              <a:defRPr/>
            </a:pPr>
            <a:endParaRPr lang="ru-RU" sz="2000" dirty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036888"/>
            <a:ext cx="2555875" cy="38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Сформированность</a:t>
            </a:r>
            <a:r>
              <a:rPr lang="ru-RU" sz="32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предметных знаний и способов действий</a:t>
            </a:r>
            <a:endParaRPr lang="ru-RU" sz="34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0" y="1046163"/>
            <a:ext cx="52927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ru-RU" altLang="ru-RU" sz="2800">
                <a:solidFill>
                  <a:srgbClr val="003366"/>
                </a:solidFill>
                <a:latin typeface="Arial" charset="0"/>
              </a:rPr>
              <a:t>умение раскрыть содержание работы</a:t>
            </a:r>
          </a:p>
          <a:p>
            <a:pPr marL="342900" indent="-342900">
              <a:buFont typeface="Arial" charset="0"/>
              <a:buChar char="•"/>
            </a:pPr>
            <a:endParaRPr lang="ru-RU" altLang="ru-RU" sz="280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altLang="ru-RU" sz="2800">
                <a:solidFill>
                  <a:srgbClr val="003366"/>
                </a:solidFill>
                <a:latin typeface="Arial" charset="0"/>
              </a:rPr>
              <a:t>грамотно и обоснованно в соответствии с рассматриваемой проблемой/темой использовать имеющиеся знания и способы действий</a:t>
            </a: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025525"/>
            <a:ext cx="3609975" cy="583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Сформированность регулятивных действий</a:t>
            </a:r>
            <a:endParaRPr lang="ru-RU" sz="34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0" y="1046163"/>
            <a:ext cx="91186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ru-RU" altLang="ru-RU" sz="3200" dirty="0">
                <a:solidFill>
                  <a:srgbClr val="003366"/>
                </a:solidFill>
                <a:latin typeface="Arial" charset="0"/>
              </a:rPr>
              <a:t>умение самостоятельно планировать и управлять своей познавательной деятельностью во </a:t>
            </a:r>
            <a:r>
              <a:rPr lang="ru-RU" altLang="ru-RU" sz="3200" dirty="0" smtClean="0">
                <a:solidFill>
                  <a:srgbClr val="003366"/>
                </a:solidFill>
                <a:latin typeface="Arial" charset="0"/>
              </a:rPr>
              <a:t>времени;</a:t>
            </a:r>
          </a:p>
          <a:p>
            <a:pPr marL="342900" indent="-342900">
              <a:buFont typeface="Arial" charset="0"/>
              <a:buChar char="•"/>
            </a:pPr>
            <a:r>
              <a:rPr lang="ru-RU" altLang="ru-RU" sz="3200" dirty="0" smtClean="0">
                <a:solidFill>
                  <a:srgbClr val="003366"/>
                </a:solidFill>
                <a:latin typeface="Arial" charset="0"/>
              </a:rPr>
              <a:t>Умение доводить работу </a:t>
            </a:r>
            <a:r>
              <a:rPr lang="ru-RU" altLang="ru-RU" sz="3200" dirty="0">
                <a:solidFill>
                  <a:srgbClr val="003366"/>
                </a:solidFill>
                <a:latin typeface="Arial" charset="0"/>
              </a:rPr>
              <a:t>до </a:t>
            </a:r>
            <a:r>
              <a:rPr lang="ru-RU" altLang="ru-RU" sz="3200" dirty="0" smtClean="0">
                <a:solidFill>
                  <a:srgbClr val="003366"/>
                </a:solidFill>
                <a:latin typeface="Arial" charset="0"/>
              </a:rPr>
              <a:t>конца; </a:t>
            </a:r>
          </a:p>
          <a:p>
            <a:pPr marL="342900" indent="-342900">
              <a:buFont typeface="Arial" charset="0"/>
              <a:buChar char="•"/>
            </a:pPr>
            <a:r>
              <a:rPr lang="ru-RU" altLang="ru-RU" sz="3200" dirty="0" smtClean="0">
                <a:solidFill>
                  <a:srgbClr val="003366"/>
                </a:solidFill>
                <a:latin typeface="Arial" charset="0"/>
              </a:rPr>
              <a:t>сформированы </a:t>
            </a:r>
            <a:r>
              <a:rPr lang="ru-RU" altLang="ru-RU" sz="3200" dirty="0">
                <a:solidFill>
                  <a:srgbClr val="003366"/>
                </a:solidFill>
                <a:latin typeface="Arial" charset="0"/>
              </a:rPr>
              <a:t>отдельные элементы самооценки  и самоконтроля обучающегося</a:t>
            </a:r>
          </a:p>
          <a:p>
            <a:pPr marL="342900" indent="-342900">
              <a:buFont typeface="Arial" charset="0"/>
              <a:buChar char="•"/>
            </a:pPr>
            <a:endParaRPr lang="ru-RU" altLang="ru-RU" sz="2800" dirty="0" smtClean="0">
              <a:solidFill>
                <a:srgbClr val="003366"/>
              </a:solidFill>
              <a:latin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altLang="ru-RU" sz="2800" dirty="0">
              <a:solidFill>
                <a:srgbClr val="003366"/>
              </a:solidFill>
              <a:latin typeface="Arial" charset="0"/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094663" cy="1046163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Сформированность коммуникативных действий</a:t>
            </a:r>
            <a:endParaRPr lang="ru-RU" sz="34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0" y="1046163"/>
            <a:ext cx="9118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ru-RU" altLang="ru-RU" sz="2800">
                <a:solidFill>
                  <a:srgbClr val="003366"/>
                </a:solidFill>
                <a:latin typeface="Arial" charset="0"/>
              </a:rPr>
              <a:t>умение ясно, понятно изложить и оформить выполненную работу, представить ее результаты, аргументированно ответить на вопросы</a:t>
            </a:r>
            <a:endParaRPr lang="ru-RU" altLang="ru-RU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17587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852738"/>
            <a:ext cx="39338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2177</TotalTime>
  <Words>1677</Words>
  <Application>Microsoft Office PowerPoint</Application>
  <PresentationFormat>Экран (4:3)</PresentationFormat>
  <Paragraphs>297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User23</cp:lastModifiedBy>
  <cp:revision>237</cp:revision>
  <cp:lastPrinted>2016-02-02T05:17:36Z</cp:lastPrinted>
  <dcterms:created xsi:type="dcterms:W3CDTF">2012-01-20T23:45:05Z</dcterms:created>
  <dcterms:modified xsi:type="dcterms:W3CDTF">2019-07-03T07:08:17Z</dcterms:modified>
</cp:coreProperties>
</file>