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2CDDA-7A45-470A-83F3-86368B0883A6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9286-42B7-4866-8BD5-CCCC83DE1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31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2CDDA-7A45-470A-83F3-86368B0883A6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9286-42B7-4866-8BD5-CCCC83DE1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595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2CDDA-7A45-470A-83F3-86368B0883A6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9286-42B7-4866-8BD5-CCCC83DE1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721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2CDDA-7A45-470A-83F3-86368B0883A6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9286-42B7-4866-8BD5-CCCC83DE1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722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2CDDA-7A45-470A-83F3-86368B0883A6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9286-42B7-4866-8BD5-CCCC83DE1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82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2CDDA-7A45-470A-83F3-86368B0883A6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9286-42B7-4866-8BD5-CCCC83DE1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989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2CDDA-7A45-470A-83F3-86368B0883A6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9286-42B7-4866-8BD5-CCCC83DE1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813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2CDDA-7A45-470A-83F3-86368B0883A6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9286-42B7-4866-8BD5-CCCC83DE1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312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2CDDA-7A45-470A-83F3-86368B0883A6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9286-42B7-4866-8BD5-CCCC83DE1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402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2CDDA-7A45-470A-83F3-86368B0883A6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9286-42B7-4866-8BD5-CCCC83DE1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924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2CDDA-7A45-470A-83F3-86368B0883A6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9286-42B7-4866-8BD5-CCCC83DE1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273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2CDDA-7A45-470A-83F3-86368B0883A6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19286-42B7-4866-8BD5-CCCC83DE1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339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67396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Анализ олимпиады 2018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155469"/>
            <a:ext cx="5157787" cy="42703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Химия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839788" y="1681164"/>
            <a:ext cx="4904307" cy="450850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Школьный этап - </a:t>
            </a:r>
            <a:r>
              <a:rPr lang="ru-RU" b="1" dirty="0"/>
              <a:t>181 </a:t>
            </a:r>
            <a:r>
              <a:rPr lang="ru-RU" b="1" dirty="0" smtClean="0"/>
              <a:t>чел.</a:t>
            </a:r>
          </a:p>
          <a:p>
            <a:pPr marL="0" indent="0">
              <a:buNone/>
            </a:pPr>
            <a:r>
              <a:rPr lang="ru-RU" dirty="0" smtClean="0"/>
              <a:t>8 </a:t>
            </a:r>
            <a:r>
              <a:rPr lang="ru-RU" dirty="0"/>
              <a:t>класс:  </a:t>
            </a:r>
            <a:r>
              <a:rPr lang="ru-RU" dirty="0" smtClean="0"/>
              <a:t>  73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9 класс:  </a:t>
            </a:r>
            <a:r>
              <a:rPr lang="ru-RU" dirty="0" smtClean="0"/>
              <a:t>  51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10 класс</a:t>
            </a:r>
            <a:r>
              <a:rPr lang="ru-RU" dirty="0" smtClean="0"/>
              <a:t>: 30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11 </a:t>
            </a:r>
            <a:r>
              <a:rPr lang="ru-RU" dirty="0" smtClean="0"/>
              <a:t>класс:  27</a:t>
            </a:r>
          </a:p>
          <a:p>
            <a:pPr marL="0" indent="0">
              <a:buNone/>
            </a:pPr>
            <a:r>
              <a:rPr lang="ru-RU" b="1" dirty="0" smtClean="0"/>
              <a:t>                            </a:t>
            </a:r>
            <a:r>
              <a:rPr lang="ru-RU" sz="3100" b="1" dirty="0" smtClean="0">
                <a:solidFill>
                  <a:srgbClr val="FF0000"/>
                </a:solidFill>
              </a:rPr>
              <a:t>Экология</a:t>
            </a:r>
            <a:endParaRPr lang="ru-RU" sz="31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b="1" dirty="0"/>
              <a:t>Школьный этап - </a:t>
            </a:r>
            <a:r>
              <a:rPr lang="ru-RU" b="1" dirty="0" smtClean="0"/>
              <a:t>81 </a:t>
            </a:r>
            <a:r>
              <a:rPr lang="ru-RU" b="1" dirty="0"/>
              <a:t>чел.</a:t>
            </a:r>
          </a:p>
          <a:p>
            <a:pPr marL="0" indent="0">
              <a:buNone/>
            </a:pPr>
            <a:r>
              <a:rPr lang="ru-RU" dirty="0" smtClean="0"/>
              <a:t>6 </a:t>
            </a:r>
            <a:r>
              <a:rPr lang="ru-RU" dirty="0"/>
              <a:t>класс: </a:t>
            </a:r>
            <a:r>
              <a:rPr lang="ru-RU" dirty="0" smtClean="0"/>
              <a:t>    6              9 </a:t>
            </a:r>
            <a:r>
              <a:rPr lang="ru-RU" dirty="0"/>
              <a:t>класс: </a:t>
            </a:r>
            <a:r>
              <a:rPr lang="ru-RU" dirty="0" smtClean="0"/>
              <a:t>   18 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7 </a:t>
            </a:r>
            <a:r>
              <a:rPr lang="ru-RU" dirty="0"/>
              <a:t>класс: </a:t>
            </a:r>
            <a:r>
              <a:rPr lang="ru-RU" dirty="0" smtClean="0"/>
              <a:t>   19            10 </a:t>
            </a:r>
            <a:r>
              <a:rPr lang="ru-RU" dirty="0"/>
              <a:t>класс</a:t>
            </a:r>
            <a:r>
              <a:rPr lang="ru-RU" dirty="0" smtClean="0"/>
              <a:t>:   14 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8 </a:t>
            </a:r>
            <a:r>
              <a:rPr lang="ru-RU" dirty="0"/>
              <a:t>класс: </a:t>
            </a:r>
            <a:r>
              <a:rPr lang="ru-RU" dirty="0" smtClean="0"/>
              <a:t>   20            </a:t>
            </a:r>
            <a:r>
              <a:rPr lang="ru-RU" dirty="0"/>
              <a:t>11 класс: </a:t>
            </a:r>
            <a:r>
              <a:rPr lang="ru-RU" dirty="0" smtClean="0"/>
              <a:t>  4 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6172200" y="1155469"/>
            <a:ext cx="5183188" cy="41563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Биология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6849686" y="1689476"/>
            <a:ext cx="4505701" cy="3713797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Школьный этап - </a:t>
            </a:r>
            <a:r>
              <a:rPr lang="ru-RU" b="1" dirty="0" smtClean="0"/>
              <a:t>443 </a:t>
            </a:r>
            <a:r>
              <a:rPr lang="ru-RU" b="1" dirty="0"/>
              <a:t>чел</a:t>
            </a:r>
            <a:r>
              <a:rPr lang="ru-RU" b="1" dirty="0" smtClean="0"/>
              <a:t>.</a:t>
            </a:r>
          </a:p>
          <a:p>
            <a:pPr marL="0" indent="0">
              <a:buNone/>
            </a:pPr>
            <a:r>
              <a:rPr lang="ru-RU" dirty="0"/>
              <a:t>6 класс: </a:t>
            </a:r>
            <a:r>
              <a:rPr lang="ru-RU" dirty="0" smtClean="0"/>
              <a:t>93         </a:t>
            </a:r>
          </a:p>
          <a:p>
            <a:pPr marL="0" indent="0">
              <a:buNone/>
            </a:pPr>
            <a:r>
              <a:rPr lang="ru-RU" dirty="0" smtClean="0"/>
              <a:t>7 </a:t>
            </a:r>
            <a:r>
              <a:rPr lang="ru-RU" dirty="0"/>
              <a:t>класс: </a:t>
            </a:r>
            <a:r>
              <a:rPr lang="ru-RU" dirty="0" smtClean="0"/>
              <a:t>115    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8 </a:t>
            </a:r>
            <a:r>
              <a:rPr lang="ru-RU" dirty="0"/>
              <a:t>класс: 83</a:t>
            </a:r>
          </a:p>
          <a:p>
            <a:pPr marL="0" indent="0">
              <a:buNone/>
            </a:pPr>
            <a:r>
              <a:rPr lang="ru-RU" dirty="0" smtClean="0"/>
              <a:t> 9 </a:t>
            </a:r>
            <a:r>
              <a:rPr lang="ru-RU" dirty="0"/>
              <a:t>класс: 75</a:t>
            </a:r>
          </a:p>
          <a:p>
            <a:pPr marL="0" indent="0">
              <a:buNone/>
            </a:pPr>
            <a:r>
              <a:rPr lang="ru-RU" dirty="0"/>
              <a:t>10 класс:    </a:t>
            </a:r>
            <a:r>
              <a:rPr lang="ru-RU" dirty="0" smtClean="0"/>
              <a:t>40</a:t>
            </a:r>
          </a:p>
          <a:p>
            <a:pPr marL="0" indent="0">
              <a:buNone/>
            </a:pPr>
            <a:r>
              <a:rPr lang="ru-RU" dirty="0"/>
              <a:t>11 класс:    37</a:t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2096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олимпиады </a:t>
            </a:r>
            <a:r>
              <a:rPr lang="ru-RU" dirty="0" smtClean="0"/>
              <a:t>2018 -МЭ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901199"/>
              </p:ext>
            </p:extLst>
          </p:nvPr>
        </p:nvGraphicFramePr>
        <p:xfrm>
          <a:off x="594819" y="3807228"/>
          <a:ext cx="10295775" cy="26730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4432">
                  <a:extLst>
                    <a:ext uri="{9D8B030D-6E8A-4147-A177-3AD203B41FA5}">
                      <a16:colId xmlns:a16="http://schemas.microsoft.com/office/drawing/2014/main" val="1834141270"/>
                    </a:ext>
                  </a:extLst>
                </a:gridCol>
                <a:gridCol w="1217218">
                  <a:extLst>
                    <a:ext uri="{9D8B030D-6E8A-4147-A177-3AD203B41FA5}">
                      <a16:colId xmlns:a16="http://schemas.microsoft.com/office/drawing/2014/main" val="3941111989"/>
                    </a:ext>
                  </a:extLst>
                </a:gridCol>
                <a:gridCol w="1470825">
                  <a:extLst>
                    <a:ext uri="{9D8B030D-6E8A-4147-A177-3AD203B41FA5}">
                      <a16:colId xmlns:a16="http://schemas.microsoft.com/office/drawing/2014/main" val="1653951633"/>
                    </a:ext>
                  </a:extLst>
                </a:gridCol>
                <a:gridCol w="1470825">
                  <a:extLst>
                    <a:ext uri="{9D8B030D-6E8A-4147-A177-3AD203B41FA5}">
                      <a16:colId xmlns:a16="http://schemas.microsoft.com/office/drawing/2014/main" val="2573038557"/>
                    </a:ext>
                  </a:extLst>
                </a:gridCol>
                <a:gridCol w="1470825">
                  <a:extLst>
                    <a:ext uri="{9D8B030D-6E8A-4147-A177-3AD203B41FA5}">
                      <a16:colId xmlns:a16="http://schemas.microsoft.com/office/drawing/2014/main" val="984714757"/>
                    </a:ext>
                  </a:extLst>
                </a:gridCol>
                <a:gridCol w="1470825">
                  <a:extLst>
                    <a:ext uri="{9D8B030D-6E8A-4147-A177-3AD203B41FA5}">
                      <a16:colId xmlns:a16="http://schemas.microsoft.com/office/drawing/2014/main" val="2264967695"/>
                    </a:ext>
                  </a:extLst>
                </a:gridCol>
                <a:gridCol w="1470825">
                  <a:extLst>
                    <a:ext uri="{9D8B030D-6E8A-4147-A177-3AD203B41FA5}">
                      <a16:colId xmlns:a16="http://schemas.microsoft.com/office/drawing/2014/main" val="1132637818"/>
                    </a:ext>
                  </a:extLst>
                </a:gridCol>
              </a:tblGrid>
              <a:tr h="473827"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/>
                        <a:t>ПО </a:t>
                      </a:r>
                      <a:r>
                        <a:rPr lang="ru-RU" sz="2400" baseline="0" dirty="0" smtClean="0"/>
                        <a:t>и ПР</a:t>
                      </a:r>
                      <a:endParaRPr lang="ru-RU" sz="24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победители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призеры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609388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ХИМИЯ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2016 год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2017 год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2018 год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2016 год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2017 год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2018 год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8696904"/>
                  </a:ext>
                </a:extLst>
              </a:tr>
              <a:tr h="378025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-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43598"/>
                  </a:ext>
                </a:extLst>
              </a:tr>
              <a:tr h="378025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БИОЛОГИЯ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468173"/>
                  </a:ext>
                </a:extLst>
              </a:tr>
              <a:tr h="378025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Экология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429639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98373"/>
              </p:ext>
            </p:extLst>
          </p:nvPr>
        </p:nvGraphicFramePr>
        <p:xfrm>
          <a:off x="655320" y="1443244"/>
          <a:ext cx="10174775" cy="2072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4955">
                  <a:extLst>
                    <a:ext uri="{9D8B030D-6E8A-4147-A177-3AD203B41FA5}">
                      <a16:colId xmlns:a16="http://schemas.microsoft.com/office/drawing/2014/main" val="3122640124"/>
                    </a:ext>
                  </a:extLst>
                </a:gridCol>
                <a:gridCol w="2034955">
                  <a:extLst>
                    <a:ext uri="{9D8B030D-6E8A-4147-A177-3AD203B41FA5}">
                      <a16:colId xmlns:a16="http://schemas.microsoft.com/office/drawing/2014/main" val="3931368376"/>
                    </a:ext>
                  </a:extLst>
                </a:gridCol>
                <a:gridCol w="2034955">
                  <a:extLst>
                    <a:ext uri="{9D8B030D-6E8A-4147-A177-3AD203B41FA5}">
                      <a16:colId xmlns:a16="http://schemas.microsoft.com/office/drawing/2014/main" val="4079748067"/>
                    </a:ext>
                  </a:extLst>
                </a:gridCol>
                <a:gridCol w="2034955">
                  <a:extLst>
                    <a:ext uri="{9D8B030D-6E8A-4147-A177-3AD203B41FA5}">
                      <a16:colId xmlns:a16="http://schemas.microsoft.com/office/drawing/2014/main" val="950949641"/>
                    </a:ext>
                  </a:extLst>
                </a:gridCol>
                <a:gridCol w="2034955">
                  <a:extLst>
                    <a:ext uri="{9D8B030D-6E8A-4147-A177-3AD203B41FA5}">
                      <a16:colId xmlns:a16="http://schemas.microsoft.com/office/drawing/2014/main" val="813047491"/>
                    </a:ext>
                  </a:extLst>
                </a:gridCol>
              </a:tblGrid>
              <a:tr h="472182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Кол-во участников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2015 год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2016 год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2017 год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2018 год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199487"/>
                  </a:ext>
                </a:extLst>
              </a:tr>
              <a:tr h="472182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ХИМИЯ</a:t>
                      </a:r>
                      <a:endParaRPr lang="ru-RU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29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37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</a:rPr>
                        <a:t>44</a:t>
                      </a:r>
                      <a:endParaRPr lang="ru-RU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678570"/>
                  </a:ext>
                </a:extLst>
              </a:tr>
              <a:tr h="51021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БИОЛОГИЯ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94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91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9961682"/>
                  </a:ext>
                </a:extLst>
              </a:tr>
              <a:tr h="51021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ЭКОЛОГИЯ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5779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2790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ОГЭ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052927"/>
              </p:ext>
            </p:extLst>
          </p:nvPr>
        </p:nvGraphicFramePr>
        <p:xfrm>
          <a:off x="658695" y="1576841"/>
          <a:ext cx="10796242" cy="311952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785247">
                  <a:extLst>
                    <a:ext uri="{9D8B030D-6E8A-4147-A177-3AD203B41FA5}">
                      <a16:colId xmlns:a16="http://schemas.microsoft.com/office/drawing/2014/main" val="2976183234"/>
                    </a:ext>
                  </a:extLst>
                </a:gridCol>
                <a:gridCol w="1018470">
                  <a:extLst>
                    <a:ext uri="{9D8B030D-6E8A-4147-A177-3AD203B41FA5}">
                      <a16:colId xmlns:a16="http://schemas.microsoft.com/office/drawing/2014/main" val="58537071"/>
                    </a:ext>
                  </a:extLst>
                </a:gridCol>
                <a:gridCol w="1335575">
                  <a:extLst>
                    <a:ext uri="{9D8B030D-6E8A-4147-A177-3AD203B41FA5}">
                      <a16:colId xmlns:a16="http://schemas.microsoft.com/office/drawing/2014/main" val="1997889264"/>
                    </a:ext>
                  </a:extLst>
                </a:gridCol>
                <a:gridCol w="1483290">
                  <a:extLst>
                    <a:ext uri="{9D8B030D-6E8A-4147-A177-3AD203B41FA5}">
                      <a16:colId xmlns:a16="http://schemas.microsoft.com/office/drawing/2014/main" val="3097272913"/>
                    </a:ext>
                  </a:extLst>
                </a:gridCol>
                <a:gridCol w="917130">
                  <a:extLst>
                    <a:ext uri="{9D8B030D-6E8A-4147-A177-3AD203B41FA5}">
                      <a16:colId xmlns:a16="http://schemas.microsoft.com/office/drawing/2014/main" val="3056979954"/>
                    </a:ext>
                  </a:extLst>
                </a:gridCol>
                <a:gridCol w="1282054">
                  <a:extLst>
                    <a:ext uri="{9D8B030D-6E8A-4147-A177-3AD203B41FA5}">
                      <a16:colId xmlns:a16="http://schemas.microsoft.com/office/drawing/2014/main" val="1581686865"/>
                    </a:ext>
                  </a:extLst>
                </a:gridCol>
                <a:gridCol w="1324743">
                  <a:extLst>
                    <a:ext uri="{9D8B030D-6E8A-4147-A177-3AD203B41FA5}">
                      <a16:colId xmlns:a16="http://schemas.microsoft.com/office/drawing/2014/main" val="378657987"/>
                    </a:ext>
                  </a:extLst>
                </a:gridCol>
                <a:gridCol w="1649733">
                  <a:extLst>
                    <a:ext uri="{9D8B030D-6E8A-4147-A177-3AD203B41FA5}">
                      <a16:colId xmlns:a16="http://schemas.microsoft.com/office/drawing/2014/main" val="3427932886"/>
                    </a:ext>
                  </a:extLst>
                </a:gridCol>
              </a:tblGrid>
              <a:tr h="23880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</a:rPr>
                        <a:t>Всего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smtClean="0">
                          <a:effectLst/>
                        </a:rPr>
                        <a:t>266</a:t>
                      </a:r>
                      <a:endParaRPr lang="ru-RU" sz="36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Кол-во </a:t>
                      </a:r>
                      <a:r>
                        <a:rPr lang="ru-RU" sz="2000" dirty="0">
                          <a:effectLst/>
                        </a:rPr>
                        <a:t>сдававших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% от общего числа выпускников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сдали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 на 4 и 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Средняя оценка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Средний балл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не сдали в установлен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ные</a:t>
                      </a:r>
                      <a:r>
                        <a:rPr lang="ru-RU" sz="2000" dirty="0">
                          <a:effectLst/>
                        </a:rPr>
                        <a:t> сроки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3739422"/>
                  </a:ext>
                </a:extLst>
              </a:tr>
              <a:tr h="3411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ХИМИЯ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40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15,0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34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85,0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4,32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25,09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-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4702911"/>
                  </a:ext>
                </a:extLst>
              </a:tr>
              <a:tr h="3411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БИОЛОГИЯ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45,49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53,72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3,59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26,97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8039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7169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 разрезе каждого ОУ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6510403"/>
              </p:ext>
            </p:extLst>
          </p:nvPr>
        </p:nvGraphicFramePr>
        <p:xfrm>
          <a:off x="771698" y="914400"/>
          <a:ext cx="9112136" cy="612050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4839393">
                  <a:extLst>
                    <a:ext uri="{9D8B030D-6E8A-4147-A177-3AD203B41FA5}">
                      <a16:colId xmlns:a16="http://schemas.microsoft.com/office/drawing/2014/main" val="2684159932"/>
                    </a:ext>
                  </a:extLst>
                </a:gridCol>
                <a:gridCol w="2177934">
                  <a:extLst>
                    <a:ext uri="{9D8B030D-6E8A-4147-A177-3AD203B41FA5}">
                      <a16:colId xmlns:a16="http://schemas.microsoft.com/office/drawing/2014/main" val="1654976989"/>
                    </a:ext>
                  </a:extLst>
                </a:gridCol>
                <a:gridCol w="2094809">
                  <a:extLst>
                    <a:ext uri="{9D8B030D-6E8A-4147-A177-3AD203B41FA5}">
                      <a16:colId xmlns:a16="http://schemas.microsoft.com/office/drawing/2014/main" val="3669050937"/>
                    </a:ext>
                  </a:extLst>
                </a:gridCol>
              </a:tblGrid>
              <a:tr h="51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Ср. балл</a:t>
                      </a:r>
                      <a:endParaRPr lang="ru-RU" sz="2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9688661"/>
                  </a:ext>
                </a:extLst>
              </a:tr>
              <a:tr h="3459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ОУ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ХИМИЯ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БИОЛОГИЯ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3324146"/>
                  </a:ext>
                </a:extLst>
              </a:tr>
              <a:tr h="3237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КОГОАУ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«Гимназия </a:t>
                      </a: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г.Уржума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29,81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33,21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3002091"/>
                  </a:ext>
                </a:extLst>
              </a:tr>
              <a:tr h="30015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МКОУ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СОШ № 2 </a:t>
                      </a: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г.Уржума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27,50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25,91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793011"/>
                  </a:ext>
                </a:extLst>
              </a:tr>
              <a:tr h="30015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МКОУ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СОШ № 3 </a:t>
                      </a: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г.Уржума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23,80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23,45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1403660"/>
                  </a:ext>
                </a:extLst>
              </a:tr>
              <a:tr h="30015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МКОУ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СОШ </a:t>
                      </a: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с.Буйского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28,00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6598502"/>
                  </a:ext>
                </a:extLst>
              </a:tr>
              <a:tr h="30015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МКОУ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СОШ </a:t>
                      </a: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п.Пиляндыш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23,33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879291"/>
                  </a:ext>
                </a:extLst>
              </a:tr>
              <a:tr h="30015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МКОУ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СОШ </a:t>
                      </a: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с.Русский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Турек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20,29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23,48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0230054"/>
                  </a:ext>
                </a:extLst>
              </a:tr>
              <a:tr h="30015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МКОУ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ООШ </a:t>
                      </a: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с.Петровского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20,67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32,88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1168867"/>
                  </a:ext>
                </a:extLst>
              </a:tr>
              <a:tr h="30015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МКОУ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ООШ </a:t>
                      </a: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д.Богданово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27,33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26,33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0766540"/>
                  </a:ext>
                </a:extLst>
              </a:tr>
              <a:tr h="30015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МКОУ </a:t>
                      </a:r>
                      <a:r>
                        <a:rPr lang="ru-RU" sz="2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СОШ </a:t>
                      </a:r>
                      <a:r>
                        <a:rPr lang="ru-RU" sz="24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с.Большой</a:t>
                      </a:r>
                      <a:r>
                        <a:rPr lang="ru-RU" sz="2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Рой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27,71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0946117"/>
                  </a:ext>
                </a:extLst>
              </a:tr>
              <a:tr h="30015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МКОУ </a:t>
                      </a:r>
                      <a:r>
                        <a:rPr lang="ru-RU" sz="2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СОШ </a:t>
                      </a:r>
                      <a:r>
                        <a:rPr lang="ru-RU" sz="24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с.Лопьял</a:t>
                      </a:r>
                      <a:endParaRPr lang="ru-RU" sz="2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23,67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7662835"/>
                  </a:ext>
                </a:extLst>
              </a:tr>
              <a:tr h="30015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МКОУ </a:t>
                      </a:r>
                      <a:r>
                        <a:rPr lang="ru-RU" sz="2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СОШ </a:t>
                      </a:r>
                      <a:r>
                        <a:rPr lang="ru-RU" sz="24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с.Лазарево</a:t>
                      </a:r>
                      <a:endParaRPr lang="ru-RU" sz="2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2976837"/>
                  </a:ext>
                </a:extLst>
              </a:tr>
              <a:tr h="30015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МКОУ СОШ  с УИОП </a:t>
                      </a:r>
                      <a:r>
                        <a:rPr lang="ru-RU" sz="2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с.Шурмы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29,00</a:t>
                      </a:r>
                      <a:endParaRPr lang="ru-RU" sz="2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8014454"/>
                  </a:ext>
                </a:extLst>
              </a:tr>
              <a:tr h="30015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solidFill>
                            <a:srgbClr val="FF0000"/>
                          </a:solidFill>
                          <a:effectLst/>
                        </a:rPr>
                        <a:t>Уржумский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</a:rPr>
                        <a:t> район</a:t>
                      </a:r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</a:rPr>
                        <a:t>25,09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26,97</a:t>
                      </a:r>
                      <a:endParaRPr lang="ru-RU" sz="240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7396435"/>
                  </a:ext>
                </a:extLst>
              </a:tr>
              <a:tr h="30015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</a:rPr>
                        <a:t>Кировская область</a:t>
                      </a:r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</a:rPr>
                        <a:t>24,57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26,09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9617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2897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5530"/>
          </a:xfrm>
        </p:spPr>
        <p:txBody>
          <a:bodyPr/>
          <a:lstStyle/>
          <a:p>
            <a:r>
              <a:rPr lang="ru-RU" dirty="0" smtClean="0"/>
              <a:t>Анализ </a:t>
            </a:r>
            <a:r>
              <a:rPr lang="ru-RU" dirty="0" smtClean="0"/>
              <a:t>ЕГЭ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831824"/>
              </p:ext>
            </p:extLst>
          </p:nvPr>
        </p:nvGraphicFramePr>
        <p:xfrm>
          <a:off x="507078" y="1388225"/>
          <a:ext cx="9784080" cy="473936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44685">
                  <a:extLst>
                    <a:ext uri="{9D8B030D-6E8A-4147-A177-3AD203B41FA5}">
                      <a16:colId xmlns:a16="http://schemas.microsoft.com/office/drawing/2014/main" val="2177547653"/>
                    </a:ext>
                  </a:extLst>
                </a:gridCol>
                <a:gridCol w="1272339">
                  <a:extLst>
                    <a:ext uri="{9D8B030D-6E8A-4147-A177-3AD203B41FA5}">
                      <a16:colId xmlns:a16="http://schemas.microsoft.com/office/drawing/2014/main" val="827171509"/>
                    </a:ext>
                  </a:extLst>
                </a:gridCol>
                <a:gridCol w="1221971">
                  <a:extLst>
                    <a:ext uri="{9D8B030D-6E8A-4147-A177-3AD203B41FA5}">
                      <a16:colId xmlns:a16="http://schemas.microsoft.com/office/drawing/2014/main" val="2852443460"/>
                    </a:ext>
                  </a:extLst>
                </a:gridCol>
                <a:gridCol w="1296785">
                  <a:extLst>
                    <a:ext uri="{9D8B030D-6E8A-4147-A177-3AD203B41FA5}">
                      <a16:colId xmlns:a16="http://schemas.microsoft.com/office/drawing/2014/main" val="2926610259"/>
                    </a:ext>
                  </a:extLst>
                </a:gridCol>
                <a:gridCol w="1305098">
                  <a:extLst>
                    <a:ext uri="{9D8B030D-6E8A-4147-A177-3AD203B41FA5}">
                      <a16:colId xmlns:a16="http://schemas.microsoft.com/office/drawing/2014/main" val="2887324655"/>
                    </a:ext>
                  </a:extLst>
                </a:gridCol>
                <a:gridCol w="1255222">
                  <a:extLst>
                    <a:ext uri="{9D8B030D-6E8A-4147-A177-3AD203B41FA5}">
                      <a16:colId xmlns:a16="http://schemas.microsoft.com/office/drawing/2014/main" val="2676966136"/>
                    </a:ext>
                  </a:extLst>
                </a:gridCol>
                <a:gridCol w="1487980">
                  <a:extLst>
                    <a:ext uri="{9D8B030D-6E8A-4147-A177-3AD203B41FA5}">
                      <a16:colId xmlns:a16="http://schemas.microsoft.com/office/drawing/2014/main" val="1931085140"/>
                    </a:ext>
                  </a:extLst>
                </a:gridCol>
              </a:tblGrid>
              <a:tr h="579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ХИМИЯ</a:t>
                      </a:r>
                      <a:endParaRPr lang="ru-RU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8255832"/>
                  </a:ext>
                </a:extLst>
              </a:tr>
              <a:tr h="579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2017г.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2018г.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2019г.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2017г.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2018г.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2019г.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6024409"/>
                  </a:ext>
                </a:extLst>
              </a:tr>
              <a:tr h="8087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Количество участников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ru-RU" sz="28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5673668"/>
                  </a:ext>
                </a:extLst>
              </a:tr>
              <a:tr h="808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сдали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3106608"/>
                  </a:ext>
                </a:extLst>
              </a:tr>
              <a:tr h="808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 </a:t>
                      </a: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балл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</a:tabLst>
                      </a:pPr>
                      <a:r>
                        <a:rPr lang="ru-RU" sz="28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28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</a:tabLst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</a:tabLs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</a:tabLst>
                      </a:pPr>
                      <a:r>
                        <a:rPr lang="ru-RU" sz="28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ru-RU" sz="2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</a:tabLst>
                      </a:pPr>
                      <a:r>
                        <a:rPr lang="ru-RU" sz="28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2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</a:tabLs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2484396"/>
                  </a:ext>
                </a:extLst>
              </a:tr>
              <a:tr h="808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Средний балл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</a:tabLst>
                      </a:pPr>
                      <a:r>
                        <a:rPr lang="ru-RU" sz="28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56,0</a:t>
                      </a:r>
                      <a:endParaRPr lang="ru-RU" sz="28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</a:tabLst>
                      </a:pPr>
                      <a:r>
                        <a:rPr lang="ru-RU" sz="28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54,1</a:t>
                      </a:r>
                      <a:endParaRPr lang="ru-RU" sz="28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</a:tabLst>
                      </a:pPr>
                      <a:r>
                        <a:rPr lang="ru-RU" sz="2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49,33</a:t>
                      </a:r>
                      <a:endParaRPr lang="ru-RU" sz="2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</a:tabLst>
                      </a:pPr>
                      <a:r>
                        <a:rPr lang="ru-RU" sz="28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50,43</a:t>
                      </a:r>
                      <a:endParaRPr lang="ru-RU" sz="2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</a:tabLst>
                      </a:pPr>
                      <a:r>
                        <a:rPr lang="ru-RU" sz="28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44,8</a:t>
                      </a:r>
                      <a:endParaRPr lang="ru-RU" sz="2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</a:tabLs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51,37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7298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579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5943493"/>
              </p:ext>
            </p:extLst>
          </p:nvPr>
        </p:nvGraphicFramePr>
        <p:xfrm>
          <a:off x="964277" y="465510"/>
          <a:ext cx="9501448" cy="649181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5112327">
                  <a:extLst>
                    <a:ext uri="{9D8B030D-6E8A-4147-A177-3AD203B41FA5}">
                      <a16:colId xmlns:a16="http://schemas.microsoft.com/office/drawing/2014/main" val="3237398518"/>
                    </a:ext>
                  </a:extLst>
                </a:gridCol>
                <a:gridCol w="2460567">
                  <a:extLst>
                    <a:ext uri="{9D8B030D-6E8A-4147-A177-3AD203B41FA5}">
                      <a16:colId xmlns:a16="http://schemas.microsoft.com/office/drawing/2014/main" val="1616742570"/>
                    </a:ext>
                  </a:extLst>
                </a:gridCol>
                <a:gridCol w="1928554">
                  <a:extLst>
                    <a:ext uri="{9D8B030D-6E8A-4147-A177-3AD203B41FA5}">
                      <a16:colId xmlns:a16="http://schemas.microsoft.com/office/drawing/2014/main" val="2330710441"/>
                    </a:ext>
                  </a:extLst>
                </a:gridCol>
              </a:tblGrid>
              <a:tr h="46551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ОО  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err="1" smtClean="0">
                          <a:solidFill>
                            <a:schemeClr val="tx1"/>
                          </a:solidFill>
                          <a:effectLst/>
                        </a:rPr>
                        <a:t>ср.балл</a:t>
                      </a:r>
                      <a:endParaRPr lang="ru-RU" sz="2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94729650"/>
                  </a:ext>
                </a:extLst>
              </a:tr>
              <a:tr h="348860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2800" dirty="0" smtClean="0">
                          <a:solidFill>
                            <a:schemeClr val="tx1"/>
                          </a:solidFill>
                          <a:effectLst/>
                        </a:rPr>
                        <a:t>ХИМИЯ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65101346"/>
                  </a:ext>
                </a:extLst>
              </a:tr>
              <a:tr h="5457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tx1"/>
                          </a:solidFill>
                          <a:effectLst/>
                        </a:rPr>
                        <a:t>КОГОАУ 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«Гимназия </a:t>
                      </a:r>
                      <a:r>
                        <a:rPr lang="ru-RU" sz="2800" dirty="0" err="1">
                          <a:solidFill>
                            <a:schemeClr val="tx1"/>
                          </a:solidFill>
                          <a:effectLst/>
                        </a:rPr>
                        <a:t>г.Уржума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»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tx1"/>
                          </a:solidFill>
                          <a:effectLst/>
                        </a:rPr>
                        <a:t>65,10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59,27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9570652"/>
                  </a:ext>
                </a:extLst>
              </a:tr>
              <a:tr h="5457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tx1"/>
                          </a:solidFill>
                          <a:effectLst/>
                        </a:rPr>
                        <a:t>МКОУ 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СОШ № 3 </a:t>
                      </a:r>
                      <a:r>
                        <a:rPr lang="ru-RU" sz="2800" dirty="0" err="1">
                          <a:solidFill>
                            <a:schemeClr val="tx1"/>
                          </a:solidFill>
                          <a:effectLst/>
                        </a:rPr>
                        <a:t>г.Уржума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tx1"/>
                          </a:solidFill>
                          <a:effectLst/>
                        </a:rPr>
                        <a:t>47,60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8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55,00</a:t>
                      </a:r>
                      <a:endParaRPr lang="ru-RU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2313909"/>
                  </a:ext>
                </a:extLst>
              </a:tr>
              <a:tr h="5457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tx1"/>
                          </a:solidFill>
                          <a:effectLst/>
                        </a:rPr>
                        <a:t>МКОУ 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СОШ </a:t>
                      </a:r>
                      <a:r>
                        <a:rPr lang="ru-RU" sz="2800" dirty="0" err="1">
                          <a:solidFill>
                            <a:schemeClr val="tx1"/>
                          </a:solidFill>
                          <a:effectLst/>
                        </a:rPr>
                        <a:t>с.Буйского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tx1"/>
                          </a:solidFill>
                          <a:effectLst/>
                        </a:rPr>
                        <a:t>50,25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8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47,67</a:t>
                      </a:r>
                      <a:endParaRPr lang="ru-RU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303448"/>
                  </a:ext>
                </a:extLst>
              </a:tr>
              <a:tr h="5457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tx1"/>
                          </a:solidFill>
                          <a:effectLst/>
                        </a:rPr>
                        <a:t>МКОУ 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СОШ </a:t>
                      </a:r>
                      <a:r>
                        <a:rPr lang="ru-RU" sz="2800" dirty="0" err="1">
                          <a:solidFill>
                            <a:schemeClr val="tx1"/>
                          </a:solidFill>
                          <a:effectLst/>
                        </a:rPr>
                        <a:t>с.Б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-Рой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2800" dirty="0" smtClean="0">
                          <a:solidFill>
                            <a:schemeClr val="tx1"/>
                          </a:solidFill>
                          <a:effectLst/>
                        </a:rPr>
                        <a:t>38,00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8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44,00</a:t>
                      </a:r>
                      <a:endParaRPr lang="ru-RU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7909224"/>
                  </a:ext>
                </a:extLst>
              </a:tr>
              <a:tr h="5457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tx1"/>
                          </a:solidFill>
                          <a:effectLst/>
                        </a:rPr>
                        <a:t>МКОУ 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СОШ </a:t>
                      </a:r>
                      <a:r>
                        <a:rPr lang="ru-RU" sz="2800" dirty="0" err="1">
                          <a:solidFill>
                            <a:schemeClr val="tx1"/>
                          </a:solidFill>
                          <a:effectLst/>
                        </a:rPr>
                        <a:t>с.Русский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800" dirty="0" err="1">
                          <a:solidFill>
                            <a:schemeClr val="tx1"/>
                          </a:solidFill>
                          <a:effectLst/>
                        </a:rPr>
                        <a:t>Турек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tx1"/>
                          </a:solidFill>
                          <a:effectLst/>
                        </a:rPr>
                        <a:t>59,00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49,50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8974476"/>
                  </a:ext>
                </a:extLst>
              </a:tr>
              <a:tr h="5457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tx1"/>
                          </a:solidFill>
                          <a:effectLst/>
                        </a:rPr>
                        <a:t>МКОУ 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СОШ с УИОП </a:t>
                      </a:r>
                      <a:r>
                        <a:rPr lang="ru-RU" sz="2800" dirty="0" err="1">
                          <a:solidFill>
                            <a:schemeClr val="tx1"/>
                          </a:solidFill>
                          <a:effectLst/>
                        </a:rPr>
                        <a:t>с.Шурмы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2800" dirty="0" smtClean="0">
                          <a:solidFill>
                            <a:schemeClr val="tx1"/>
                          </a:solidFill>
                          <a:effectLst/>
                        </a:rPr>
                        <a:t>36,00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42,00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403456"/>
                  </a:ext>
                </a:extLst>
              </a:tr>
              <a:tr h="5988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МКОУ </a:t>
                      </a:r>
                      <a:r>
                        <a:rPr lang="ru-RU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СОШ </a:t>
                      </a:r>
                      <a:r>
                        <a:rPr lang="ru-RU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с.Лазарево</a:t>
                      </a:r>
                      <a:endParaRPr lang="ru-RU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8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6618153"/>
                  </a:ext>
                </a:extLst>
              </a:tr>
              <a:tr h="5457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МКОУ СОШ </a:t>
                      </a:r>
                      <a:r>
                        <a:rPr lang="ru-RU" sz="28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п.Пиляндыш</a:t>
                      </a:r>
                      <a:endParaRPr lang="ru-RU" sz="2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56,50</a:t>
                      </a:r>
                      <a:endParaRPr lang="ru-RU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1120307"/>
                  </a:ext>
                </a:extLst>
              </a:tr>
              <a:tr h="5457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ru-RU" sz="2800" dirty="0" err="1" smtClean="0">
                          <a:solidFill>
                            <a:srgbClr val="FF0000"/>
                          </a:solidFill>
                          <a:effectLst/>
                        </a:rPr>
                        <a:t>Уржумский</a:t>
                      </a:r>
                      <a:r>
                        <a:rPr lang="ru-RU" sz="280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</a:rPr>
                        <a:t>район</a:t>
                      </a:r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ru-RU" sz="2800" dirty="0" smtClean="0">
                          <a:solidFill>
                            <a:srgbClr val="FF0000"/>
                          </a:solidFill>
                          <a:effectLst/>
                        </a:rPr>
                        <a:t>49,33</a:t>
                      </a:r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51,37</a:t>
                      </a:r>
                      <a:endParaRPr lang="ru-RU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2672544"/>
                  </a:ext>
                </a:extLst>
              </a:tr>
              <a:tr h="5457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ru-RU" sz="2800" dirty="0" smtClean="0">
                          <a:solidFill>
                            <a:srgbClr val="FF0000"/>
                          </a:solidFill>
                          <a:effectLst/>
                        </a:rPr>
                        <a:t>Кировская 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</a:rPr>
                        <a:t>область</a:t>
                      </a:r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FF0000"/>
                          </a:solidFill>
                          <a:effectLst/>
                        </a:rPr>
                        <a:t>60,45</a:t>
                      </a:r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54,46</a:t>
                      </a:r>
                      <a:endParaRPr lang="ru-RU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2621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88527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387</Words>
  <Application>Microsoft Office PowerPoint</Application>
  <PresentationFormat>Широкоэкранный</PresentationFormat>
  <Paragraphs>222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Анализ олимпиады 2018</vt:lpstr>
      <vt:lpstr>Анализ олимпиады 2018 -МЭ</vt:lpstr>
      <vt:lpstr>Анализ ОГЭ</vt:lpstr>
      <vt:lpstr>В разрезе каждого ОУ</vt:lpstr>
      <vt:lpstr>Анализ ЕГЭ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олимпиады</dc:title>
  <dc:creator>Александр Медведев</dc:creator>
  <cp:lastModifiedBy>Александр Медведев</cp:lastModifiedBy>
  <cp:revision>17</cp:revision>
  <dcterms:created xsi:type="dcterms:W3CDTF">2019-08-26T17:18:19Z</dcterms:created>
  <dcterms:modified xsi:type="dcterms:W3CDTF">2019-08-27T22:43:48Z</dcterms:modified>
</cp:coreProperties>
</file>